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8"/>
  </p:notesMasterIdLst>
  <p:handoutMasterIdLst>
    <p:handoutMasterId r:id="rId29"/>
  </p:handoutMasterIdLst>
  <p:sldIdLst>
    <p:sldId id="257" r:id="rId2"/>
    <p:sldId id="267" r:id="rId3"/>
    <p:sldId id="296" r:id="rId4"/>
    <p:sldId id="268" r:id="rId5"/>
    <p:sldId id="269" r:id="rId6"/>
    <p:sldId id="271" r:id="rId7"/>
    <p:sldId id="272" r:id="rId8"/>
    <p:sldId id="270" r:id="rId9"/>
    <p:sldId id="273" r:id="rId10"/>
    <p:sldId id="274" r:id="rId11"/>
    <p:sldId id="275" r:id="rId12"/>
    <p:sldId id="277" r:id="rId13"/>
    <p:sldId id="278" r:id="rId14"/>
    <p:sldId id="279" r:id="rId15"/>
    <p:sldId id="280" r:id="rId16"/>
    <p:sldId id="281" r:id="rId17"/>
    <p:sldId id="283" r:id="rId18"/>
    <p:sldId id="284" r:id="rId19"/>
    <p:sldId id="285" r:id="rId20"/>
    <p:sldId id="298" r:id="rId21"/>
    <p:sldId id="286" r:id="rId22"/>
    <p:sldId id="287" r:id="rId23"/>
    <p:sldId id="288" r:id="rId24"/>
    <p:sldId id="289" r:id="rId25"/>
    <p:sldId id="297" r:id="rId26"/>
    <p:sldId id="299"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244EB37-3092-4740-9A20-38CECC999B9D}" type="datetimeFigureOut">
              <a:rPr lang="en-US" smtClean="0"/>
              <a:t>8/8/2021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B8C41E3-D743-45D2-9743-A6259B84C035}" type="slidenum">
              <a:rPr lang="en-US" smtClean="0"/>
              <a:t>‹#›</a:t>
            </a:fld>
            <a:endParaRPr lang="en-US"/>
          </a:p>
        </p:txBody>
      </p:sp>
    </p:spTree>
    <p:extLst>
      <p:ext uri="{BB962C8B-B14F-4D97-AF65-F5344CB8AC3E}">
        <p14:creationId xmlns:p14="http://schemas.microsoft.com/office/powerpoint/2010/main" val="3586393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01B2E7F-B7D8-40CD-99C0-59D25B741121}" type="datetimeFigureOut">
              <a:rPr lang="en-US" smtClean="0"/>
              <a:t>8/8/2021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4485D1A-0A40-4F5A-9557-BB62122B1A85}" type="slidenum">
              <a:rPr lang="en-US" smtClean="0"/>
              <a:t>‹#›</a:t>
            </a:fld>
            <a:endParaRPr lang="en-US"/>
          </a:p>
        </p:txBody>
      </p:sp>
    </p:spTree>
    <p:extLst>
      <p:ext uri="{BB962C8B-B14F-4D97-AF65-F5344CB8AC3E}">
        <p14:creationId xmlns:p14="http://schemas.microsoft.com/office/powerpoint/2010/main" val="2421693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485D1A-0A40-4F5A-9557-BB62122B1A85}" type="slidenum">
              <a:rPr lang="en-US" smtClean="0"/>
              <a:t>1</a:t>
            </a:fld>
            <a:endParaRPr lang="en-US"/>
          </a:p>
        </p:txBody>
      </p:sp>
    </p:spTree>
    <p:extLst>
      <p:ext uri="{BB962C8B-B14F-4D97-AF65-F5344CB8AC3E}">
        <p14:creationId xmlns:p14="http://schemas.microsoft.com/office/powerpoint/2010/main" val="3934051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485D1A-0A40-4F5A-9557-BB62122B1A85}" type="slidenum">
              <a:rPr lang="en-US" smtClean="0"/>
              <a:t>10</a:t>
            </a:fld>
            <a:endParaRPr lang="en-US"/>
          </a:p>
        </p:txBody>
      </p:sp>
    </p:spTree>
    <p:extLst>
      <p:ext uri="{BB962C8B-B14F-4D97-AF65-F5344CB8AC3E}">
        <p14:creationId xmlns:p14="http://schemas.microsoft.com/office/powerpoint/2010/main" val="2185997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485D1A-0A40-4F5A-9557-BB62122B1A85}" type="slidenum">
              <a:rPr lang="en-US" smtClean="0"/>
              <a:t>11</a:t>
            </a:fld>
            <a:endParaRPr lang="en-US"/>
          </a:p>
        </p:txBody>
      </p:sp>
    </p:spTree>
    <p:extLst>
      <p:ext uri="{BB962C8B-B14F-4D97-AF65-F5344CB8AC3E}">
        <p14:creationId xmlns:p14="http://schemas.microsoft.com/office/powerpoint/2010/main" val="2089859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485D1A-0A40-4F5A-9557-BB62122B1A85}" type="slidenum">
              <a:rPr lang="en-US" smtClean="0"/>
              <a:t>12</a:t>
            </a:fld>
            <a:endParaRPr lang="en-US"/>
          </a:p>
        </p:txBody>
      </p:sp>
    </p:spTree>
    <p:extLst>
      <p:ext uri="{BB962C8B-B14F-4D97-AF65-F5344CB8AC3E}">
        <p14:creationId xmlns:p14="http://schemas.microsoft.com/office/powerpoint/2010/main" val="3519557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485D1A-0A40-4F5A-9557-BB62122B1A85}" type="slidenum">
              <a:rPr lang="en-US" smtClean="0"/>
              <a:t>13</a:t>
            </a:fld>
            <a:endParaRPr lang="en-US"/>
          </a:p>
        </p:txBody>
      </p:sp>
    </p:spTree>
    <p:extLst>
      <p:ext uri="{BB962C8B-B14F-4D97-AF65-F5344CB8AC3E}">
        <p14:creationId xmlns:p14="http://schemas.microsoft.com/office/powerpoint/2010/main" val="4000062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485D1A-0A40-4F5A-9557-BB62122B1A85}" type="slidenum">
              <a:rPr lang="en-US" smtClean="0"/>
              <a:t>14</a:t>
            </a:fld>
            <a:endParaRPr lang="en-US"/>
          </a:p>
        </p:txBody>
      </p:sp>
    </p:spTree>
    <p:extLst>
      <p:ext uri="{BB962C8B-B14F-4D97-AF65-F5344CB8AC3E}">
        <p14:creationId xmlns:p14="http://schemas.microsoft.com/office/powerpoint/2010/main" val="1485277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485D1A-0A40-4F5A-9557-BB62122B1A85}" type="slidenum">
              <a:rPr lang="en-US" smtClean="0"/>
              <a:t>15</a:t>
            </a:fld>
            <a:endParaRPr lang="en-US"/>
          </a:p>
        </p:txBody>
      </p:sp>
    </p:spTree>
    <p:extLst>
      <p:ext uri="{BB962C8B-B14F-4D97-AF65-F5344CB8AC3E}">
        <p14:creationId xmlns:p14="http://schemas.microsoft.com/office/powerpoint/2010/main" val="3007051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485D1A-0A40-4F5A-9557-BB62122B1A85}" type="slidenum">
              <a:rPr lang="en-US" smtClean="0"/>
              <a:t>16</a:t>
            </a:fld>
            <a:endParaRPr lang="en-US"/>
          </a:p>
        </p:txBody>
      </p:sp>
    </p:spTree>
    <p:extLst>
      <p:ext uri="{BB962C8B-B14F-4D97-AF65-F5344CB8AC3E}">
        <p14:creationId xmlns:p14="http://schemas.microsoft.com/office/powerpoint/2010/main" val="2111204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485D1A-0A40-4F5A-9557-BB62122B1A85}" type="slidenum">
              <a:rPr lang="en-US" smtClean="0"/>
              <a:t>17</a:t>
            </a:fld>
            <a:endParaRPr lang="en-US"/>
          </a:p>
        </p:txBody>
      </p:sp>
    </p:spTree>
    <p:extLst>
      <p:ext uri="{BB962C8B-B14F-4D97-AF65-F5344CB8AC3E}">
        <p14:creationId xmlns:p14="http://schemas.microsoft.com/office/powerpoint/2010/main" val="1914332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485D1A-0A40-4F5A-9557-BB62122B1A85}" type="slidenum">
              <a:rPr lang="en-US" smtClean="0"/>
              <a:t>18</a:t>
            </a:fld>
            <a:endParaRPr lang="en-US"/>
          </a:p>
        </p:txBody>
      </p:sp>
    </p:spTree>
    <p:extLst>
      <p:ext uri="{BB962C8B-B14F-4D97-AF65-F5344CB8AC3E}">
        <p14:creationId xmlns:p14="http://schemas.microsoft.com/office/powerpoint/2010/main" val="864639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485D1A-0A40-4F5A-9557-BB62122B1A85}" type="slidenum">
              <a:rPr lang="en-US" smtClean="0"/>
              <a:t>19</a:t>
            </a:fld>
            <a:endParaRPr lang="en-US"/>
          </a:p>
        </p:txBody>
      </p:sp>
    </p:spTree>
    <p:extLst>
      <p:ext uri="{BB962C8B-B14F-4D97-AF65-F5344CB8AC3E}">
        <p14:creationId xmlns:p14="http://schemas.microsoft.com/office/powerpoint/2010/main" val="3471731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485D1A-0A40-4F5A-9557-BB62122B1A85}" type="slidenum">
              <a:rPr lang="en-US" smtClean="0"/>
              <a:t>2</a:t>
            </a:fld>
            <a:endParaRPr lang="en-US"/>
          </a:p>
        </p:txBody>
      </p:sp>
    </p:spTree>
    <p:extLst>
      <p:ext uri="{BB962C8B-B14F-4D97-AF65-F5344CB8AC3E}">
        <p14:creationId xmlns:p14="http://schemas.microsoft.com/office/powerpoint/2010/main" val="4063407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485D1A-0A40-4F5A-9557-BB62122B1A85}" type="slidenum">
              <a:rPr lang="en-US" smtClean="0"/>
              <a:t>21</a:t>
            </a:fld>
            <a:endParaRPr lang="en-US"/>
          </a:p>
        </p:txBody>
      </p:sp>
    </p:spTree>
    <p:extLst>
      <p:ext uri="{BB962C8B-B14F-4D97-AF65-F5344CB8AC3E}">
        <p14:creationId xmlns:p14="http://schemas.microsoft.com/office/powerpoint/2010/main" val="988260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485D1A-0A40-4F5A-9557-BB62122B1A85}" type="slidenum">
              <a:rPr lang="en-US" smtClean="0"/>
              <a:t>22</a:t>
            </a:fld>
            <a:endParaRPr lang="en-US"/>
          </a:p>
        </p:txBody>
      </p:sp>
    </p:spTree>
    <p:extLst>
      <p:ext uri="{BB962C8B-B14F-4D97-AF65-F5344CB8AC3E}">
        <p14:creationId xmlns:p14="http://schemas.microsoft.com/office/powerpoint/2010/main" val="3797700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485D1A-0A40-4F5A-9557-BB62122B1A85}" type="slidenum">
              <a:rPr lang="en-US" smtClean="0"/>
              <a:t>23</a:t>
            </a:fld>
            <a:endParaRPr lang="en-US"/>
          </a:p>
        </p:txBody>
      </p:sp>
    </p:spTree>
    <p:extLst>
      <p:ext uri="{BB962C8B-B14F-4D97-AF65-F5344CB8AC3E}">
        <p14:creationId xmlns:p14="http://schemas.microsoft.com/office/powerpoint/2010/main" val="2241717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485D1A-0A40-4F5A-9557-BB62122B1A85}" type="slidenum">
              <a:rPr lang="en-US" smtClean="0"/>
              <a:t>24</a:t>
            </a:fld>
            <a:endParaRPr lang="en-US"/>
          </a:p>
        </p:txBody>
      </p:sp>
    </p:spTree>
    <p:extLst>
      <p:ext uri="{BB962C8B-B14F-4D97-AF65-F5344CB8AC3E}">
        <p14:creationId xmlns:p14="http://schemas.microsoft.com/office/powerpoint/2010/main" val="3853793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485D1A-0A40-4F5A-9557-BB62122B1A85}" type="slidenum">
              <a:rPr lang="en-US" smtClean="0"/>
              <a:t>3</a:t>
            </a:fld>
            <a:endParaRPr lang="en-US"/>
          </a:p>
        </p:txBody>
      </p:sp>
    </p:spTree>
    <p:extLst>
      <p:ext uri="{BB962C8B-B14F-4D97-AF65-F5344CB8AC3E}">
        <p14:creationId xmlns:p14="http://schemas.microsoft.com/office/powerpoint/2010/main" val="2533377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485D1A-0A40-4F5A-9557-BB62122B1A85}" type="slidenum">
              <a:rPr lang="en-US" smtClean="0"/>
              <a:t>4</a:t>
            </a:fld>
            <a:endParaRPr lang="en-US"/>
          </a:p>
        </p:txBody>
      </p:sp>
    </p:spTree>
    <p:extLst>
      <p:ext uri="{BB962C8B-B14F-4D97-AF65-F5344CB8AC3E}">
        <p14:creationId xmlns:p14="http://schemas.microsoft.com/office/powerpoint/2010/main" val="978155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E9795-57E2-4697-99B5-FFF0EE1D44E8}"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657074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485D1A-0A40-4F5A-9557-BB62122B1A85}" type="slidenum">
              <a:rPr lang="en-US" smtClean="0"/>
              <a:t>6</a:t>
            </a:fld>
            <a:endParaRPr lang="en-US"/>
          </a:p>
        </p:txBody>
      </p:sp>
    </p:spTree>
    <p:extLst>
      <p:ext uri="{BB962C8B-B14F-4D97-AF65-F5344CB8AC3E}">
        <p14:creationId xmlns:p14="http://schemas.microsoft.com/office/powerpoint/2010/main" val="1813211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485D1A-0A40-4F5A-9557-BB62122B1A85}" type="slidenum">
              <a:rPr lang="en-US" smtClean="0"/>
              <a:t>7</a:t>
            </a:fld>
            <a:endParaRPr lang="en-US"/>
          </a:p>
        </p:txBody>
      </p:sp>
    </p:spTree>
    <p:extLst>
      <p:ext uri="{BB962C8B-B14F-4D97-AF65-F5344CB8AC3E}">
        <p14:creationId xmlns:p14="http://schemas.microsoft.com/office/powerpoint/2010/main" val="964141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485D1A-0A40-4F5A-9557-BB62122B1A85}" type="slidenum">
              <a:rPr lang="en-US" smtClean="0"/>
              <a:t>8</a:t>
            </a:fld>
            <a:endParaRPr lang="en-US"/>
          </a:p>
        </p:txBody>
      </p:sp>
    </p:spTree>
    <p:extLst>
      <p:ext uri="{BB962C8B-B14F-4D97-AF65-F5344CB8AC3E}">
        <p14:creationId xmlns:p14="http://schemas.microsoft.com/office/powerpoint/2010/main" val="595994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485D1A-0A40-4F5A-9557-BB62122B1A85}" type="slidenum">
              <a:rPr lang="en-US" smtClean="0"/>
              <a:t>9</a:t>
            </a:fld>
            <a:endParaRPr lang="en-US"/>
          </a:p>
        </p:txBody>
      </p:sp>
    </p:spTree>
    <p:extLst>
      <p:ext uri="{BB962C8B-B14F-4D97-AF65-F5344CB8AC3E}">
        <p14:creationId xmlns:p14="http://schemas.microsoft.com/office/powerpoint/2010/main" val="2051086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10733828" y="1110597"/>
            <a:ext cx="2286000" cy="508000"/>
          </a:xfrm>
        </p:spPr>
        <p:txBody>
          <a:bodyPr/>
          <a:lstStyle/>
          <a:p>
            <a:fld id="{A2EBAEC6-9DD2-4A65-9D79-5F9FD4C6FEE6}" type="datetime1">
              <a:rPr lang="en-US" smtClean="0"/>
              <a:pPr/>
              <a:t>8/8/2021</a:t>
            </a:fld>
            <a:endParaRPr lang="en-US"/>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US">
              <a:solidFill>
                <a:srgbClr val="2DA2BF">
                  <a:tint val="20000"/>
                </a:srgbClr>
              </a:solidFill>
            </a:endParaRP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767392" y="4928702"/>
            <a:ext cx="812800" cy="517524"/>
          </a:xfrm>
        </p:spPr>
        <p:txBody>
          <a:bodyPr/>
          <a:lstStyle/>
          <a:p>
            <a:fld id="{E62607A0-21ED-42E1-96FE-BD1DB4C72AB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1390969-9F22-442E-B6E2-3DA2FAC63ABC}" type="datetime1">
              <a:rPr lang="en-US" smtClean="0">
                <a:solidFill>
                  <a:prstClr val="black"/>
                </a:solidFill>
              </a:rPr>
              <a:pPr/>
              <a:t>8/8/2021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62607A0-21ED-42E1-96FE-BD1DB4C72ABB}"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235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ED20F95-C09C-413F-A998-05D769C01BFF}" type="datetime1">
              <a:rPr lang="en-US" smtClean="0">
                <a:solidFill>
                  <a:prstClr val="black"/>
                </a:solidFill>
              </a:rPr>
              <a:pPr/>
              <a:t>8/8/2021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62607A0-21ED-42E1-96FE-BD1DB4C72ABB}"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A70EEC2C-D063-4E45-B968-0C19FE35F484}" type="datetime1">
              <a:rPr lang="en-US" smtClean="0">
                <a:solidFill>
                  <a:prstClr val="black"/>
                </a:solidFill>
              </a:rPr>
              <a:pPr/>
              <a:t>8/8/2021</a:t>
            </a:fld>
            <a:endParaRPr lang="en-US">
              <a:solidFill>
                <a:prstClr val="black"/>
              </a:solidFill>
            </a:endParaRPr>
          </a:p>
        </p:txBody>
      </p:sp>
      <p:sp>
        <p:nvSpPr>
          <p:cNvPr id="9" name="Slide Number Placeholder 8"/>
          <p:cNvSpPr>
            <a:spLocks noGrp="1"/>
          </p:cNvSpPr>
          <p:nvPr>
            <p:ph type="sldNum" sz="quarter" idx="15"/>
          </p:nvPr>
        </p:nvSpPr>
        <p:spPr/>
        <p:txBody>
          <a:bodyPr rtlCol="0"/>
          <a:lstStyle/>
          <a:p>
            <a:fld id="{E62607A0-21ED-42E1-96FE-BD1DB4C72ABB}" type="slidenum">
              <a:rPr lang="en-US" smtClean="0">
                <a:solidFill>
                  <a:prstClr val="black"/>
                </a:solidFill>
              </a:rPr>
              <a:pPr/>
              <a:t>‹#›</a:t>
            </a:fld>
            <a:endParaRPr lang="en-US">
              <a:solidFill>
                <a:prstClr val="black"/>
              </a:solidFill>
            </a:endParaRPr>
          </a:p>
        </p:txBody>
      </p:sp>
      <p:sp>
        <p:nvSpPr>
          <p:cNvPr id="10" name="Footer Placeholder 9"/>
          <p:cNvSpPr>
            <a:spLocks noGrp="1"/>
          </p:cNvSpPr>
          <p:nvPr>
            <p:ph type="ftr" sz="quarter" idx="16"/>
          </p:nvPr>
        </p:nvSpPr>
        <p:spPr/>
        <p:txBody>
          <a:bodyPr rtlCol="0"/>
          <a:lstStyle/>
          <a:p>
            <a:endParaRPr lang="en-US">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EF4EB928-BF2B-4F45-A53B-ACF3D70B2F90}" type="datetime1">
              <a:rPr lang="en-US" smtClean="0">
                <a:solidFill>
                  <a:prstClr val="white"/>
                </a:solidFill>
              </a:rPr>
              <a:pPr/>
              <a:t>8/8/2021</a:t>
            </a:fld>
            <a:endParaRPr lang="en-US">
              <a:solidFill>
                <a:prstClr val="white"/>
              </a:solidFill>
            </a:endParaRPr>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US">
              <a:solidFill>
                <a:prstClr val="white"/>
              </a:solidFill>
            </a:endParaRP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787488" y="4928702"/>
            <a:ext cx="812800" cy="517524"/>
          </a:xfrm>
        </p:spPr>
        <p:txBody>
          <a:bodyPr/>
          <a:lstStyle/>
          <a:p>
            <a:fld id="{E62607A0-21ED-42E1-96FE-BD1DB4C72ABB}" type="slidenum">
              <a:rPr lang="en-US" smtClean="0">
                <a:solidFill>
                  <a:prstClr val="white"/>
                </a:solidFill>
              </a:rPr>
              <a:pPr/>
              <a:t>‹#›</a:t>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E6E4560D-B7FD-4428-9A43-EF4B24CAC6F9}" type="datetime1">
              <a:rPr lang="en-US" smtClean="0">
                <a:solidFill>
                  <a:prstClr val="white"/>
                </a:solidFill>
              </a:rPr>
              <a:pPr/>
              <a:t>8/8/2021</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E62607A0-21ED-42E1-96FE-BD1DB4C72ABB}" type="slidenum">
              <a:rPr lang="en-US" smtClean="0">
                <a:solidFill>
                  <a:prstClr val="white"/>
                </a:solidFill>
              </a:rPr>
              <a:pPr/>
              <a:t>‹#›</a:t>
            </a:fld>
            <a:endParaRPr lang="en-US">
              <a:solidFill>
                <a:prstClr val="white"/>
              </a:solidFill>
            </a:endParaRPr>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ED8B71DB-B3D6-4D65-97E2-FDBD13EDCD95}" type="datetime1">
              <a:rPr lang="en-US" smtClean="0">
                <a:solidFill>
                  <a:prstClr val="black"/>
                </a:solidFill>
              </a:rPr>
              <a:pPr/>
              <a:t>8/8/2021</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E62607A0-21ED-42E1-96FE-BD1DB4C72ABB}" type="slidenum">
              <a:rPr lang="en-US" smtClean="0">
                <a:solidFill>
                  <a:prstClr val="black"/>
                </a:solidFill>
              </a:rPr>
              <a:pPr/>
              <a:t>‹#›</a:t>
            </a:fld>
            <a:endParaRPr lang="en-US">
              <a:solidFill>
                <a:prstClr val="black"/>
              </a:solidFill>
            </a:endParaRPr>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05AA94B5-431F-4B68-89E2-C09C34125A81}" type="datetime1">
              <a:rPr lang="en-US" smtClean="0">
                <a:solidFill>
                  <a:prstClr val="white"/>
                </a:solidFill>
              </a:rPr>
              <a:pPr/>
              <a:t>8/8/2021</a:t>
            </a:fld>
            <a:endParaRPr lang="en-US">
              <a:solidFill>
                <a:prstClr val="white"/>
              </a:solidFill>
            </a:endParaRPr>
          </a:p>
        </p:txBody>
      </p:sp>
      <p:sp>
        <p:nvSpPr>
          <p:cNvPr id="7" name="Slide Number Placeholder 6"/>
          <p:cNvSpPr>
            <a:spLocks noGrp="1"/>
          </p:cNvSpPr>
          <p:nvPr>
            <p:ph type="sldNum" sz="quarter" idx="11"/>
          </p:nvPr>
        </p:nvSpPr>
        <p:spPr/>
        <p:txBody>
          <a:bodyPr rtlCol="0"/>
          <a:lstStyle/>
          <a:p>
            <a:fld id="{E62607A0-21ED-42E1-96FE-BD1DB4C72ABB}" type="slidenum">
              <a:rPr lang="en-US" smtClean="0">
                <a:solidFill>
                  <a:prstClr val="white"/>
                </a:solidFill>
              </a:rPr>
              <a:pPr/>
              <a:t>‹#›</a:t>
            </a:fld>
            <a:endParaRPr lang="en-US">
              <a:solidFill>
                <a:prstClr val="white"/>
              </a:solidFill>
            </a:endParaRPr>
          </a:p>
        </p:txBody>
      </p:sp>
      <p:sp>
        <p:nvSpPr>
          <p:cNvPr id="8" name="Footer Placeholder 7"/>
          <p:cNvSpPr>
            <a:spLocks noGrp="1"/>
          </p:cNvSpPr>
          <p:nvPr>
            <p:ph type="ftr" sz="quarter" idx="12"/>
          </p:nvPr>
        </p:nvSpPr>
        <p:spPr/>
        <p:txBody>
          <a:bodyPr rtlCol="0"/>
          <a:lstStyle/>
          <a:p>
            <a:endParaRPr lang="en-US">
              <a:solidFill>
                <a:prstClr val="white"/>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706328-B662-4721-A313-2BD260731D49}" type="datetime1">
              <a:rPr lang="en-US" smtClean="0">
                <a:solidFill>
                  <a:prstClr val="black"/>
                </a:solidFill>
              </a:rPr>
              <a:pPr/>
              <a:t>8/8/2021</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E62607A0-21ED-42E1-96FE-BD1DB4C72ABB}"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5547359" y="3124200"/>
            <a:ext cx="6309360" cy="6096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3176C894-BB04-40BA-9787-A9B37265A171}" type="datetime1">
              <a:rPr lang="en-US" smtClean="0">
                <a:solidFill>
                  <a:prstClr val="black"/>
                </a:solidFill>
              </a:rPr>
              <a:pPr/>
              <a:t>8/8/2021</a:t>
            </a:fld>
            <a:endParaRPr lang="en-US">
              <a:solidFill>
                <a:prstClr val="black"/>
              </a:solidFill>
            </a:endParaRPr>
          </a:p>
        </p:txBody>
      </p:sp>
      <p:sp>
        <p:nvSpPr>
          <p:cNvPr id="22" name="Slide Number Placeholder 21"/>
          <p:cNvSpPr>
            <a:spLocks noGrp="1"/>
          </p:cNvSpPr>
          <p:nvPr>
            <p:ph type="sldNum" sz="quarter" idx="15"/>
          </p:nvPr>
        </p:nvSpPr>
        <p:spPr/>
        <p:txBody>
          <a:bodyPr rtlCol="0"/>
          <a:lstStyle/>
          <a:p>
            <a:fld id="{E62607A0-21ED-42E1-96FE-BD1DB4C72ABB}" type="slidenum">
              <a:rPr lang="en-US" smtClean="0">
                <a:solidFill>
                  <a:prstClr val="black"/>
                </a:solidFill>
              </a:rPr>
              <a:pPr/>
              <a:t>‹#›</a:t>
            </a:fld>
            <a:endParaRPr lang="en-US">
              <a:solidFill>
                <a:prstClr val="black"/>
              </a:solidFill>
            </a:endParaRPr>
          </a:p>
        </p:txBody>
      </p:sp>
      <p:sp>
        <p:nvSpPr>
          <p:cNvPr id="23" name="Footer Placeholder 22"/>
          <p:cNvSpPr>
            <a:spLocks noGrp="1"/>
          </p:cNvSpPr>
          <p:nvPr>
            <p:ph type="ftr" sz="quarter" idx="16"/>
          </p:nvPr>
        </p:nvSpPr>
        <p:spPr/>
        <p:txBody>
          <a:bodyPr rtlCol="0"/>
          <a:lstStyle/>
          <a:p>
            <a:endParaRPr lang="en-US">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9021065"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4999141-55FF-4F54-8F42-E428E268C6D9}" type="datetime1">
              <a:rPr lang="en-US" smtClean="0">
                <a:solidFill>
                  <a:prstClr val="white"/>
                </a:solidFill>
              </a:rPr>
              <a:pPr/>
              <a:t>8/8/2021</a:t>
            </a:fld>
            <a:endParaRPr lang="en-US">
              <a:solidFill>
                <a:prstClr val="white"/>
              </a:solidFill>
            </a:endParaRPr>
          </a:p>
        </p:txBody>
      </p:sp>
      <p:sp>
        <p:nvSpPr>
          <p:cNvPr id="18" name="Slide Number Placeholder 17"/>
          <p:cNvSpPr>
            <a:spLocks noGrp="1"/>
          </p:cNvSpPr>
          <p:nvPr>
            <p:ph type="sldNum" sz="quarter" idx="11"/>
          </p:nvPr>
        </p:nvSpPr>
        <p:spPr/>
        <p:txBody>
          <a:bodyPr rtlCol="0"/>
          <a:lstStyle/>
          <a:p>
            <a:fld id="{E62607A0-21ED-42E1-96FE-BD1DB4C72ABB}" type="slidenum">
              <a:rPr lang="en-US" smtClean="0">
                <a:solidFill>
                  <a:prstClr val="white"/>
                </a:solidFill>
              </a:rPr>
              <a:pPr/>
              <a:t>‹#›</a:t>
            </a:fld>
            <a:endParaRPr lang="en-US">
              <a:solidFill>
                <a:prstClr val="white"/>
              </a:solidFill>
            </a:endParaRPr>
          </a:p>
        </p:txBody>
      </p:sp>
      <p:sp>
        <p:nvSpPr>
          <p:cNvPr id="21" name="Footer Placeholder 20"/>
          <p:cNvSpPr>
            <a:spLocks noGrp="1"/>
          </p:cNvSpPr>
          <p:nvPr>
            <p:ph type="ftr" sz="quarter" idx="12"/>
          </p:nvPr>
        </p:nvSpPr>
        <p:spPr/>
        <p:txBody>
          <a:bodyPr rtlCol="0"/>
          <a:lstStyle/>
          <a:p>
            <a:endParaRPr lang="en-US">
              <a:solidFill>
                <a:prstClr val="white"/>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AF5C8DD-4027-4574-814F-80F3C14CDB52}" type="datetime1">
              <a:rPr lang="en-US" smtClean="0">
                <a:solidFill>
                  <a:prstClr val="black"/>
                </a:solidFill>
              </a:rPr>
              <a:pPr/>
              <a:t>8/8/2021</a:t>
            </a:fld>
            <a:endParaRPr lang="en-US">
              <a:solidFill>
                <a:prstClr val="black"/>
              </a:solidFill>
            </a:endParaRPr>
          </a:p>
        </p:txBody>
      </p:sp>
      <p:sp>
        <p:nvSpPr>
          <p:cNvPr id="3" name="Footer Placeholder 2"/>
          <p:cNvSpPr>
            <a:spLocks noGrp="1"/>
          </p:cNvSpPr>
          <p:nvPr>
            <p:ph type="ftr" sz="quarter" idx="3"/>
          </p:nvPr>
        </p:nvSpPr>
        <p:spPr>
          <a:xfrm rot="5400000">
            <a:off x="9853649"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prstClr val="black"/>
              </a:solidFill>
            </a:endParaRPr>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E62607A0-21ED-42E1-96FE-BD1DB4C72ABB}" type="slidenum">
              <a:rPr lang="en-US" smtClean="0">
                <a:solidFill>
                  <a:prstClr val="black"/>
                </a:solidFill>
              </a:rPr>
              <a:pPr/>
              <a:t>‹#›</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Natural_environmen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hyperlink" Target="https://en.wikipedia.org/wiki/Hazardous_materials" TargetMode="Externa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5.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Natural_environmen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70356" y="1609860"/>
            <a:ext cx="7772400" cy="1829761"/>
          </a:xfrm>
        </p:spPr>
        <p:txBody>
          <a:bodyPr>
            <a:normAutofit/>
          </a:bodyPr>
          <a:lstStyle/>
          <a:p>
            <a:pPr algn="ctr"/>
            <a:br>
              <a:rPr lang="en-US" dirty="0">
                <a:latin typeface="Albertus MT Lt" pitchFamily="18" charset="0"/>
              </a:rPr>
            </a:br>
            <a:endParaRPr lang="en-US" dirty="0">
              <a:latin typeface="Albertus MT Lt" pitchFamily="18" charset="0"/>
            </a:endParaRPr>
          </a:p>
        </p:txBody>
      </p:sp>
      <p:sp>
        <p:nvSpPr>
          <p:cNvPr id="6" name="Subtitle 5"/>
          <p:cNvSpPr>
            <a:spLocks noGrp="1"/>
          </p:cNvSpPr>
          <p:nvPr>
            <p:ph type="subTitle" idx="1"/>
          </p:nvPr>
        </p:nvSpPr>
        <p:spPr>
          <a:xfrm>
            <a:off x="2890689" y="3582473"/>
            <a:ext cx="8077200" cy="1828800"/>
          </a:xfrm>
        </p:spPr>
        <p:txBody>
          <a:bodyPr>
            <a:normAutofit/>
          </a:bodyPr>
          <a:lstStyle/>
          <a:p>
            <a:r>
              <a:rPr lang="en-US" dirty="0">
                <a:latin typeface="Albertus MT Lt" pitchFamily="18" charset="0"/>
              </a:rPr>
              <a:t>28</a:t>
            </a:r>
            <a:r>
              <a:rPr lang="en-US" baseline="30000" dirty="0">
                <a:latin typeface="Albertus MT Lt" pitchFamily="18" charset="0"/>
              </a:rPr>
              <a:t>TH</a:t>
            </a:r>
            <a:r>
              <a:rPr lang="en-US" dirty="0">
                <a:latin typeface="Albertus MT Lt" pitchFamily="18" charset="0"/>
              </a:rPr>
              <a:t> AUG  2021</a:t>
            </a:r>
          </a:p>
          <a:p>
            <a:endParaRPr lang="en-US" dirty="0">
              <a:latin typeface="Albertus MT Lt" pitchFamily="18" charset="0"/>
            </a:endParaRPr>
          </a:p>
        </p:txBody>
      </p:sp>
      <p:sp>
        <p:nvSpPr>
          <p:cNvPr id="3" name="Slide Number Placeholder 2"/>
          <p:cNvSpPr>
            <a:spLocks noGrp="1"/>
          </p:cNvSpPr>
          <p:nvPr>
            <p:ph type="sldNum" sz="quarter" idx="12"/>
          </p:nvPr>
        </p:nvSpPr>
        <p:spPr/>
        <p:txBody>
          <a:bodyPr/>
          <a:lstStyle/>
          <a:p>
            <a:fld id="{E62607A0-21ED-42E1-96FE-BD1DB4C72ABB}" type="slidenum">
              <a:rPr lang="en-US" smtClean="0"/>
              <a:pPr/>
              <a:t>1</a:t>
            </a:fld>
            <a:endParaRPr lang="en-US"/>
          </a:p>
        </p:txBody>
      </p:sp>
      <p:sp>
        <p:nvSpPr>
          <p:cNvPr id="4" name="Rectangle 3"/>
          <p:cNvSpPr/>
          <p:nvPr/>
        </p:nvSpPr>
        <p:spPr>
          <a:xfrm>
            <a:off x="1873258" y="425303"/>
            <a:ext cx="8116324"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DANGEROUS GOODS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403055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1855" y="135374"/>
            <a:ext cx="12167113" cy="1569660"/>
          </a:xfrm>
          <a:prstGeom prst="rect">
            <a:avLst/>
          </a:prstGeom>
        </p:spPr>
        <p:txBody>
          <a:bodyPr wrap="none">
            <a:spAutoFit/>
          </a:bodyPr>
          <a:lstStyle/>
          <a:p>
            <a:r>
              <a:rPr lang="en-US" sz="2000" b="1" dirty="0"/>
              <a:t>Classification</a:t>
            </a:r>
          </a:p>
          <a:p>
            <a:endParaRPr lang="en-US" sz="2000" b="1" dirty="0"/>
          </a:p>
          <a:p>
            <a:r>
              <a:rPr lang="en-US" sz="2000" dirty="0"/>
              <a:t>explosives, gases, flammable, toxic, oxidizing, radioactive and corrosive and multiple hazard material</a:t>
            </a:r>
          </a:p>
          <a:p>
            <a:endParaRPr lang="en-US" dirty="0"/>
          </a:p>
          <a:p>
            <a:endParaRPr lang="en-US" dirty="0"/>
          </a:p>
        </p:txBody>
      </p:sp>
      <p:pic>
        <p:nvPicPr>
          <p:cNvPr id="5122" name="Picture 2" descr="C:\Users\w10\Desktop\DG CARGO\4e5f66d6a7df712d1c228633d6ffe3c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47" y="1786871"/>
            <a:ext cx="7173214" cy="4797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75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824" y="226814"/>
            <a:ext cx="11274240" cy="1785104"/>
          </a:xfrm>
          <a:prstGeom prst="rect">
            <a:avLst/>
          </a:prstGeom>
        </p:spPr>
        <p:txBody>
          <a:bodyPr wrap="none">
            <a:spAutoFit/>
          </a:bodyPr>
          <a:lstStyle/>
          <a:p>
            <a:r>
              <a:rPr lang="en-US" sz="2800" b="1" dirty="0"/>
              <a:t>Packing Instructions</a:t>
            </a:r>
          </a:p>
          <a:p>
            <a:endParaRPr lang="en-US" sz="2800" b="1" dirty="0"/>
          </a:p>
          <a:p>
            <a:r>
              <a:rPr lang="en-US" b="1" dirty="0"/>
              <a:t>Dangerous goods</a:t>
            </a:r>
            <a:r>
              <a:rPr lang="en-US" dirty="0"/>
              <a:t>, abbreviated </a:t>
            </a:r>
            <a:r>
              <a:rPr lang="en-US" b="1" dirty="0"/>
              <a:t>DG</a:t>
            </a:r>
            <a:r>
              <a:rPr lang="en-US" dirty="0"/>
              <a:t>, are substances that when transported are a risk to health, safety, </a:t>
            </a:r>
          </a:p>
          <a:p>
            <a:r>
              <a:rPr lang="en-US" dirty="0"/>
              <a:t>property or the </a:t>
            </a:r>
            <a:r>
              <a:rPr lang="en-US" dirty="0">
                <a:solidFill>
                  <a:schemeClr val="tx1">
                    <a:lumMod val="50000"/>
                    <a:lumOff val="50000"/>
                  </a:schemeClr>
                </a:solidFill>
                <a:hlinkClick r:id="rId3" tooltip="Natural environment"/>
              </a:rPr>
              <a:t>environment</a:t>
            </a:r>
            <a:r>
              <a:rPr lang="en-US" dirty="0">
                <a:solidFill>
                  <a:schemeClr val="tx1">
                    <a:lumMod val="50000"/>
                    <a:lumOff val="50000"/>
                  </a:schemeClr>
                </a:solidFill>
              </a:rPr>
              <a:t>. </a:t>
            </a:r>
            <a:r>
              <a:rPr lang="en-US" dirty="0"/>
              <a:t>Certain dangerous goods that pose risks even when not being transported </a:t>
            </a:r>
          </a:p>
          <a:p>
            <a:r>
              <a:rPr lang="en-US" dirty="0"/>
              <a:t>are known as </a:t>
            </a:r>
            <a:r>
              <a:rPr lang="en-US" b="1" dirty="0"/>
              <a:t>hazardous materials</a:t>
            </a:r>
            <a:r>
              <a:rPr lang="en-US" dirty="0"/>
              <a:t> (abbreviated as </a:t>
            </a:r>
            <a:r>
              <a:rPr lang="en-US" b="1" dirty="0"/>
              <a:t>HAZMAT</a:t>
            </a:r>
            <a:r>
              <a:rPr lang="en-US" dirty="0"/>
              <a:t> )</a:t>
            </a:r>
          </a:p>
        </p:txBody>
      </p:sp>
      <p:pic>
        <p:nvPicPr>
          <p:cNvPr id="6146" name="Picture 2" descr="C:\Users\w10\Desktop\DG CARGO\stacked-chemical-drums-and-ibc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918" y="2188718"/>
            <a:ext cx="3924300" cy="39243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w10\Desktop\DG CARGO\carriage-fig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2834" y="2011918"/>
            <a:ext cx="4064000" cy="4484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00488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2881" y="57582"/>
            <a:ext cx="11841703" cy="4524315"/>
          </a:xfrm>
          <a:prstGeom prst="rect">
            <a:avLst/>
          </a:prstGeom>
        </p:spPr>
        <p:txBody>
          <a:bodyPr wrap="none">
            <a:spAutoFit/>
          </a:bodyPr>
          <a:lstStyle/>
          <a:p>
            <a:r>
              <a:rPr lang="en-US" b="1" dirty="0"/>
              <a:t>Packaging Specifications</a:t>
            </a:r>
          </a:p>
          <a:p>
            <a:endParaRPr lang="en-US" b="1" dirty="0"/>
          </a:p>
          <a:p>
            <a:r>
              <a:rPr lang="en-US" dirty="0"/>
              <a:t>PACKING GROUPS (PGs</a:t>
            </a:r>
            <a:r>
              <a:rPr lang="en-US"/>
              <a:t>) Dangerous </a:t>
            </a:r>
            <a:r>
              <a:rPr lang="en-US" dirty="0"/>
              <a:t>goods other than Classes 1, 2 and 7, Divisions 5.2 </a:t>
            </a:r>
          </a:p>
          <a:p>
            <a:r>
              <a:rPr lang="en-US" dirty="0"/>
              <a:t>6.2 and some self-reactive substances of Division 4.1, for packaging purposes, have been placed into three </a:t>
            </a:r>
          </a:p>
          <a:p>
            <a:r>
              <a:rPr lang="en-US" dirty="0"/>
              <a:t>categories depending on the degree of danger they present.</a:t>
            </a:r>
          </a:p>
          <a:p>
            <a:r>
              <a:rPr lang="en-US" dirty="0"/>
              <a:t> This can also determine the standard of packaging. </a:t>
            </a:r>
          </a:p>
          <a:p>
            <a:r>
              <a:rPr lang="en-US" dirty="0"/>
              <a:t>Some UN Numbers in DG Code, share more than one Packing Group. </a:t>
            </a:r>
          </a:p>
          <a:p>
            <a:r>
              <a:rPr lang="en-US" dirty="0"/>
              <a:t>It is important to note that the Safety Data Sheet under section 14 Transport Information, </a:t>
            </a:r>
          </a:p>
          <a:p>
            <a:r>
              <a:rPr lang="en-US" dirty="0"/>
              <a:t>outlines which Packing Group is associated to the proportion of chemical they have </a:t>
            </a:r>
          </a:p>
          <a:p>
            <a:r>
              <a:rPr lang="en-US" dirty="0"/>
              <a:t>added to the particular product. Safety Data Sheets will be explained in more detail further on in the course. </a:t>
            </a:r>
          </a:p>
          <a:p>
            <a:r>
              <a:rPr lang="en-US" dirty="0"/>
              <a:t>Packing group.</a:t>
            </a:r>
          </a:p>
          <a:p>
            <a:endParaRPr lang="en-US" dirty="0"/>
          </a:p>
          <a:p>
            <a:r>
              <a:rPr lang="en-US" dirty="0"/>
              <a:t>I High danger Packing group         ( 4A/X500/S/14/GB/AB123)</a:t>
            </a:r>
          </a:p>
          <a:p>
            <a:r>
              <a:rPr lang="en-US" dirty="0"/>
              <a:t>II Medium danger Packing group  ( 4A/Y100/S/14/GB/AB123)</a:t>
            </a:r>
          </a:p>
          <a:p>
            <a:r>
              <a:rPr lang="en-US" dirty="0"/>
              <a:t>III Low danger                                 ( 4A/Z30/S/14/GB/AB123)</a:t>
            </a:r>
          </a:p>
          <a:p>
            <a:r>
              <a:rPr lang="en-US" dirty="0"/>
              <a:t>Example </a:t>
            </a:r>
          </a:p>
        </p:txBody>
      </p:sp>
      <p:pic>
        <p:nvPicPr>
          <p:cNvPr id="7170" name="Picture 2" descr="C:\Users\w10\Desktop\DG CARGO\lion-lies-cage-majestic-king-beasts-9846847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1964" y="4581896"/>
            <a:ext cx="3297433" cy="2338324"/>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w10\Desktop\DG CARGO\lion-cub-in-cage-AREWA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1294" y="4467788"/>
            <a:ext cx="1954059" cy="245243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w10\Desktop\DG CARGO\cat-ca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1395" y="4654475"/>
            <a:ext cx="3096894" cy="206872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82881" y="5084065"/>
            <a:ext cx="799084" cy="584775"/>
          </a:xfrm>
          <a:prstGeom prst="rect">
            <a:avLst/>
          </a:prstGeom>
          <a:noFill/>
        </p:spPr>
        <p:txBody>
          <a:bodyPr wrap="square" rtlCol="0">
            <a:spAutoFit/>
          </a:bodyPr>
          <a:lstStyle/>
          <a:p>
            <a:r>
              <a:rPr lang="en-US" sz="3200" dirty="0"/>
              <a:t>I</a:t>
            </a:r>
          </a:p>
        </p:txBody>
      </p:sp>
      <p:sp>
        <p:nvSpPr>
          <p:cNvPr id="9" name="TextBox 8"/>
          <p:cNvSpPr txBox="1"/>
          <p:nvPr/>
        </p:nvSpPr>
        <p:spPr>
          <a:xfrm>
            <a:off x="4645153" y="5376011"/>
            <a:ext cx="518091" cy="584775"/>
          </a:xfrm>
          <a:prstGeom prst="rect">
            <a:avLst/>
          </a:prstGeom>
          <a:noFill/>
        </p:spPr>
        <p:txBody>
          <a:bodyPr wrap="none" rtlCol="0">
            <a:spAutoFit/>
          </a:bodyPr>
          <a:lstStyle/>
          <a:p>
            <a:r>
              <a:rPr lang="en-US" sz="3200" dirty="0"/>
              <a:t>II</a:t>
            </a:r>
          </a:p>
        </p:txBody>
      </p:sp>
      <p:sp>
        <p:nvSpPr>
          <p:cNvPr id="12" name="TextBox 11"/>
          <p:cNvSpPr txBox="1"/>
          <p:nvPr/>
        </p:nvSpPr>
        <p:spPr>
          <a:xfrm>
            <a:off x="7729108" y="5406787"/>
            <a:ext cx="622286" cy="523220"/>
          </a:xfrm>
          <a:prstGeom prst="rect">
            <a:avLst/>
          </a:prstGeom>
          <a:noFill/>
        </p:spPr>
        <p:txBody>
          <a:bodyPr wrap="none" rtlCol="0">
            <a:spAutoFit/>
          </a:bodyPr>
          <a:lstStyle/>
          <a:p>
            <a:r>
              <a:rPr lang="en-US" sz="2800" dirty="0"/>
              <a:t>III</a:t>
            </a:r>
          </a:p>
        </p:txBody>
      </p:sp>
    </p:spTree>
    <p:extLst>
      <p:ext uri="{BB962C8B-B14F-4D97-AF65-F5344CB8AC3E}">
        <p14:creationId xmlns:p14="http://schemas.microsoft.com/office/powerpoint/2010/main" val="1880389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10\Desktop\DG CARGO\un-approved-box-1492252888-285565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27" y="2355627"/>
            <a:ext cx="3571876" cy="38100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w10\Desktop\DG CARGO\properly-marked-and-labeled-pack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0092" y="2718655"/>
            <a:ext cx="3396036" cy="24063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w10\Desktop\DG CARGO\stacked-chemical-drums-and-ibc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9503" y="2718655"/>
            <a:ext cx="3242754" cy="32427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4728" y="914400"/>
            <a:ext cx="3195105" cy="523220"/>
          </a:xfrm>
          <a:prstGeom prst="rect">
            <a:avLst/>
          </a:prstGeom>
          <a:noFill/>
        </p:spPr>
        <p:txBody>
          <a:bodyPr wrap="none" rtlCol="0">
            <a:spAutoFit/>
          </a:bodyPr>
          <a:lstStyle/>
          <a:p>
            <a:r>
              <a:rPr lang="en-US" sz="2800" b="1" dirty="0"/>
              <a:t>Proper packing </a:t>
            </a:r>
          </a:p>
        </p:txBody>
      </p:sp>
    </p:spTree>
    <p:extLst>
      <p:ext uri="{BB962C8B-B14F-4D97-AF65-F5344CB8AC3E}">
        <p14:creationId xmlns:p14="http://schemas.microsoft.com/office/powerpoint/2010/main" val="1925986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w10\Desktop\DG CARGO\SAM_38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60" y="3914012"/>
            <a:ext cx="3925316" cy="294398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w10\Desktop\DG CARGO\presentation-on-dgr-12-63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05955"/>
            <a:ext cx="4884866" cy="36674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w10\Desktop\DG CARGO\file-4.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1377" y="3657602"/>
            <a:ext cx="4268620" cy="320039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w10\Desktop\DG CARGO\5b734ce86fa15.ima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1709" y="570335"/>
            <a:ext cx="3918288" cy="29387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8358" y="0"/>
            <a:ext cx="4003019" cy="523220"/>
          </a:xfrm>
          <a:prstGeom prst="rect">
            <a:avLst/>
          </a:prstGeom>
          <a:noFill/>
        </p:spPr>
        <p:txBody>
          <a:bodyPr wrap="none" rtlCol="0">
            <a:spAutoFit/>
          </a:bodyPr>
          <a:lstStyle/>
          <a:p>
            <a:r>
              <a:rPr lang="en-US" sz="2800" b="1" dirty="0"/>
              <a:t>Not Proper Packing </a:t>
            </a:r>
          </a:p>
        </p:txBody>
      </p:sp>
    </p:spTree>
    <p:extLst>
      <p:ext uri="{BB962C8B-B14F-4D97-AF65-F5344CB8AC3E}">
        <p14:creationId xmlns:p14="http://schemas.microsoft.com/office/powerpoint/2010/main" val="2196873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w10\Desktop\DG CARGO\diisaster2006fortune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147" y="91092"/>
            <a:ext cx="5024738" cy="376663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w10\Desktop\DG CARGO\autoridades-de-murmansk-declaran-luto-tras-accidente-aereo-Mosc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5543" y="185615"/>
            <a:ext cx="5373561" cy="357758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w10\Desktop\DG CARGO\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509" y="3932485"/>
            <a:ext cx="4711374" cy="26201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w10\Desktop\DG CARGO\hyundai 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5545" y="3763199"/>
            <a:ext cx="5785198" cy="2861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961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5072" y="51739"/>
            <a:ext cx="11399520" cy="461665"/>
          </a:xfrm>
          <a:prstGeom prst="rect">
            <a:avLst/>
          </a:prstGeom>
        </p:spPr>
        <p:txBody>
          <a:bodyPr wrap="square">
            <a:spAutoFit/>
          </a:bodyPr>
          <a:lstStyle/>
          <a:p>
            <a:r>
              <a:rPr lang="en-US" sz="2400" b="1" dirty="0"/>
              <a:t>Packaging Specifications</a:t>
            </a:r>
            <a:r>
              <a:rPr lang="en-US" sz="2400" dirty="0"/>
              <a:t> </a:t>
            </a:r>
            <a:r>
              <a:rPr lang="en-US" sz="2000" dirty="0"/>
              <a:t>- (inner, UN</a:t>
            </a:r>
            <a:r>
              <a:rPr lang="en-US" sz="2400" dirty="0"/>
              <a:t>, </a:t>
            </a:r>
            <a:r>
              <a:rPr lang="en-US" sz="2000" dirty="0"/>
              <a:t>construction and testing, limited quantity)</a:t>
            </a:r>
          </a:p>
        </p:txBody>
      </p:sp>
      <p:pic>
        <p:nvPicPr>
          <p:cNvPr id="4098" name="Picture 2" descr="C:\Users\w10\Desktop\DG CARGO\properly-marked-and-labeled-pack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7" y="720725"/>
            <a:ext cx="3333749" cy="23622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95072" y="3129306"/>
            <a:ext cx="6096000" cy="3046988"/>
          </a:xfrm>
          <a:prstGeom prst="rect">
            <a:avLst/>
          </a:prstGeom>
        </p:spPr>
        <p:txBody>
          <a:bodyPr>
            <a:spAutoFit/>
          </a:bodyPr>
          <a:lstStyle/>
          <a:p>
            <a:r>
              <a:rPr lang="en-US" sz="2400" dirty="0"/>
              <a:t>Some UN Numbers in DG Code, share more than one Packing Group. </a:t>
            </a:r>
          </a:p>
          <a:p>
            <a:r>
              <a:rPr lang="en-US" sz="2400" dirty="0"/>
              <a:t>It is important to note that the Safety Data Sheet under section 14 Transport Information, </a:t>
            </a:r>
          </a:p>
          <a:p>
            <a:r>
              <a:rPr lang="en-US" sz="2400" dirty="0"/>
              <a:t>outlines which Packing Group is associated to the proportion of chemical they have </a:t>
            </a:r>
          </a:p>
        </p:txBody>
      </p:sp>
    </p:spTree>
    <p:extLst>
      <p:ext uri="{BB962C8B-B14F-4D97-AF65-F5344CB8AC3E}">
        <p14:creationId xmlns:p14="http://schemas.microsoft.com/office/powerpoint/2010/main" val="550361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1438" y="7359"/>
            <a:ext cx="6949338" cy="461665"/>
          </a:xfrm>
          <a:prstGeom prst="rect">
            <a:avLst/>
          </a:prstGeom>
        </p:spPr>
        <p:txBody>
          <a:bodyPr wrap="none">
            <a:spAutoFit/>
          </a:bodyPr>
          <a:lstStyle/>
          <a:p>
            <a:r>
              <a:rPr lang="en-US" sz="2400" b="1" dirty="0"/>
              <a:t>Documentation</a:t>
            </a:r>
            <a:r>
              <a:rPr lang="en-US" sz="2400" dirty="0"/>
              <a:t> </a:t>
            </a:r>
            <a:r>
              <a:rPr lang="en-US" sz="2000" dirty="0"/>
              <a:t>- (shipper’s declaration, air waybill)</a:t>
            </a:r>
          </a:p>
        </p:txBody>
      </p:sp>
      <p:pic>
        <p:nvPicPr>
          <p:cNvPr id="5123" name="Picture 3" descr="C:\Users\w10\Desktop\DG CARGO\Figure_3-_Example_of_Hazardous_Materials_(HAZMAT)_Documentation_Used_for_Transporting_Arms,_Ammunition,_and_Explosives_by_Air_(Shipper’s_Declaration_for_Dangerous_Goods)_(140609571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3018" y="469024"/>
            <a:ext cx="5711493" cy="544620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w10\Desktop\DG CARGO\msds-fragrance-oil-green-tea-natural-sourcing-ll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440" y="442461"/>
            <a:ext cx="3986514" cy="5154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08635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 y="36577"/>
            <a:ext cx="4879862" cy="461665"/>
          </a:xfrm>
          <a:prstGeom prst="rect">
            <a:avLst/>
          </a:prstGeom>
          <a:noFill/>
        </p:spPr>
        <p:txBody>
          <a:bodyPr wrap="none" rtlCol="0">
            <a:spAutoFit/>
          </a:bodyPr>
          <a:lstStyle/>
          <a:p>
            <a:r>
              <a:rPr lang="en-US" sz="2400" b="1" dirty="0"/>
              <a:t>For Documentation Handing </a:t>
            </a:r>
          </a:p>
        </p:txBody>
      </p:sp>
      <p:sp>
        <p:nvSpPr>
          <p:cNvPr id="8" name="TextBox 7"/>
          <p:cNvSpPr txBox="1"/>
          <p:nvPr/>
        </p:nvSpPr>
        <p:spPr>
          <a:xfrm>
            <a:off x="182881" y="498241"/>
            <a:ext cx="5658921" cy="3046988"/>
          </a:xfrm>
          <a:prstGeom prst="rect">
            <a:avLst/>
          </a:prstGeom>
          <a:noFill/>
        </p:spPr>
        <p:txBody>
          <a:bodyPr wrap="none" rtlCol="0">
            <a:spAutoFit/>
          </a:bodyPr>
          <a:lstStyle/>
          <a:p>
            <a:pPr marL="342900" indent="-342900">
              <a:buFont typeface="+mj-lt"/>
              <a:buAutoNum type="arabicPeriod"/>
            </a:pPr>
            <a:r>
              <a:rPr lang="en-US" sz="2400" dirty="0"/>
              <a:t>BOOKING</a:t>
            </a:r>
          </a:p>
          <a:p>
            <a:pPr marL="342900" indent="-342900">
              <a:buFont typeface="+mj-lt"/>
              <a:buAutoNum type="arabicPeriod"/>
            </a:pPr>
            <a:r>
              <a:rPr lang="en-US" sz="2400" dirty="0"/>
              <a:t>IDG </a:t>
            </a:r>
          </a:p>
          <a:p>
            <a:pPr marL="342900" indent="-342900">
              <a:buFont typeface="+mj-lt"/>
              <a:buAutoNum type="arabicPeriod"/>
            </a:pPr>
            <a:r>
              <a:rPr lang="en-US" sz="2400" dirty="0"/>
              <a:t>MSDS</a:t>
            </a:r>
          </a:p>
          <a:p>
            <a:pPr marL="342900" indent="-342900">
              <a:buFont typeface="+mj-lt"/>
              <a:buAutoNum type="arabicPeriod"/>
            </a:pPr>
            <a:r>
              <a:rPr lang="en-US" sz="2400" dirty="0"/>
              <a:t>INVOICE </a:t>
            </a:r>
          </a:p>
          <a:p>
            <a:pPr marL="342900" indent="-342900">
              <a:buFont typeface="+mj-lt"/>
              <a:buAutoNum type="arabicPeriod"/>
            </a:pPr>
            <a:r>
              <a:rPr lang="en-US" sz="2400" dirty="0"/>
              <a:t>PACKING LIST </a:t>
            </a:r>
          </a:p>
          <a:p>
            <a:pPr marL="342900" indent="-342900">
              <a:buFont typeface="+mj-lt"/>
              <a:buAutoNum type="arabicPeriod"/>
            </a:pPr>
            <a:r>
              <a:rPr lang="en-US" sz="2400" dirty="0"/>
              <a:t>NOT RESTRICTED LETTER </a:t>
            </a:r>
          </a:p>
          <a:p>
            <a:pPr marL="342900" indent="-342900">
              <a:buFont typeface="+mj-lt"/>
              <a:buAutoNum type="arabicPeriod"/>
            </a:pPr>
            <a:r>
              <a:rPr lang="en-US" sz="2400" dirty="0"/>
              <a:t>DG HANDLER CERTIFICATE NO.</a:t>
            </a:r>
          </a:p>
          <a:p>
            <a:pPr marL="342900" indent="-342900">
              <a:buFont typeface="+mj-lt"/>
              <a:buAutoNum type="arabicPeriod"/>
            </a:pPr>
            <a:r>
              <a:rPr lang="en-US" sz="2400" dirty="0"/>
              <a:t>DG STICKERS </a:t>
            </a:r>
          </a:p>
        </p:txBody>
      </p:sp>
      <p:pic>
        <p:nvPicPr>
          <p:cNvPr id="6146" name="Picture 2" descr="C:\Users\w10\Desktop\DG CARGO\un-approved-box-1492252888-285565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1" y="3545230"/>
            <a:ext cx="2917129" cy="311160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w10\Desktop\DG CARGO\hpdc7xs0k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7292" y="3462093"/>
            <a:ext cx="5827332" cy="3277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85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927273" y="5367814"/>
            <a:ext cx="248786" cy="369332"/>
          </a:xfrm>
          <a:prstGeom prst="rect">
            <a:avLst/>
          </a:prstGeom>
        </p:spPr>
        <p:txBody>
          <a:bodyPr wrap="none">
            <a:spAutoFit/>
          </a:bodyPr>
          <a:lstStyle/>
          <a:p>
            <a:r>
              <a:rPr lang="en-US" dirty="0">
                <a:solidFill>
                  <a:prstClr val="black"/>
                </a:solidFill>
              </a:rPr>
              <a:t> </a:t>
            </a:r>
          </a:p>
        </p:txBody>
      </p:sp>
      <p:sp>
        <p:nvSpPr>
          <p:cNvPr id="3" name="Rectangle 2"/>
          <p:cNvSpPr/>
          <p:nvPr/>
        </p:nvSpPr>
        <p:spPr>
          <a:xfrm>
            <a:off x="176784" y="216331"/>
            <a:ext cx="11472672" cy="461665"/>
          </a:xfrm>
          <a:prstGeom prst="rect">
            <a:avLst/>
          </a:prstGeom>
        </p:spPr>
        <p:txBody>
          <a:bodyPr wrap="square">
            <a:spAutoFit/>
          </a:bodyPr>
          <a:lstStyle/>
          <a:p>
            <a:r>
              <a:rPr lang="en-US" sz="2400" b="1" dirty="0"/>
              <a:t>Handling</a:t>
            </a:r>
            <a:r>
              <a:rPr lang="en-US" sz="2400" dirty="0"/>
              <a:t> - </a:t>
            </a:r>
            <a:r>
              <a:rPr lang="en-US" sz="2000" dirty="0"/>
              <a:t>(storage, Transportation, loading, inspection, information )</a:t>
            </a:r>
          </a:p>
        </p:txBody>
      </p:sp>
      <p:sp>
        <p:nvSpPr>
          <p:cNvPr id="2" name="Rectangle 1"/>
          <p:cNvSpPr/>
          <p:nvPr/>
        </p:nvSpPr>
        <p:spPr>
          <a:xfrm>
            <a:off x="176785" y="908364"/>
            <a:ext cx="11344656" cy="2308324"/>
          </a:xfrm>
          <a:prstGeom prst="rect">
            <a:avLst/>
          </a:prstGeom>
        </p:spPr>
        <p:txBody>
          <a:bodyPr wrap="square">
            <a:spAutoFit/>
          </a:bodyPr>
          <a:lstStyle/>
          <a:p>
            <a:r>
              <a:rPr lang="en-US" dirty="0"/>
              <a:t>DG Cargo of any type, Fuel, Oil, Lubricants, Grease, Paints, Thinner, Perfumery Products and Gases are not permitted for storing and handling in Pre-Built warehouse or Light Industrial Units. However, the same can be stored/handled/manufactured at building/facility constructed at plot of land. Prior to construction, Risk Assessment Study report from the EHS-</a:t>
            </a:r>
            <a:r>
              <a:rPr lang="en-US" dirty="0" err="1"/>
              <a:t>Trakhees</a:t>
            </a:r>
            <a:r>
              <a:rPr lang="en-US" dirty="0"/>
              <a:t>- PCFC(</a:t>
            </a:r>
            <a:r>
              <a:rPr lang="en-US" sz="1000" b="0" i="0" dirty="0">
                <a:solidFill>
                  <a:srgbClr val="4D5156"/>
                </a:solidFill>
                <a:effectLst/>
                <a:latin typeface="arial" panose="020B0604020202020204" pitchFamily="34" charset="0"/>
              </a:rPr>
              <a:t>Ports, Customs and Free zone Corporation</a:t>
            </a:r>
            <a:r>
              <a:rPr lang="en-US" b="0" i="0" dirty="0">
                <a:solidFill>
                  <a:srgbClr val="4D5156"/>
                </a:solidFill>
                <a:effectLst/>
                <a:latin typeface="arial" panose="020B0604020202020204" pitchFamily="34" charset="0"/>
              </a:rPr>
              <a:t>)</a:t>
            </a:r>
            <a:r>
              <a:rPr lang="en-US" dirty="0"/>
              <a:t> pre-qualified RA Consultant shall be carried out with prior approval of scope of work and submitted to EHS-</a:t>
            </a:r>
            <a:r>
              <a:rPr lang="en-US" dirty="0" err="1"/>
              <a:t>TrakheesPCFC</a:t>
            </a:r>
            <a:r>
              <a:rPr lang="en-US" dirty="0"/>
              <a:t> for the review/approval.</a:t>
            </a:r>
          </a:p>
          <a:p>
            <a:endParaRPr lang="en-US" dirty="0"/>
          </a:p>
          <a:p>
            <a:r>
              <a:rPr lang="en-US" dirty="0"/>
              <a:t>Customs clearance need to be prepare in advance and pick up container / cargo with a short limit </a:t>
            </a:r>
          </a:p>
        </p:txBody>
      </p:sp>
      <p:pic>
        <p:nvPicPr>
          <p:cNvPr id="1026" name="Picture 2" descr="C:\Users\w10\Desktop\DG CARGO\PCFS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85" y="4334256"/>
            <a:ext cx="3713484" cy="23370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w10\Desktop\DG CARGO\OFSP4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0270" y="4368895"/>
            <a:ext cx="3459797" cy="19978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w10\Desktop\DG CARGO\Dangerous-Goods-Storage-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826" y="4148614"/>
            <a:ext cx="32512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8508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4595" y="0"/>
            <a:ext cx="11484862" cy="4937760"/>
          </a:xfrm>
        </p:spPr>
        <p:txBody>
          <a:bodyPr>
            <a:normAutofit fontScale="90000"/>
          </a:bodyPr>
          <a:lstStyle/>
          <a:p>
            <a:r>
              <a:rPr lang="en-US" dirty="0"/>
              <a:t>9 CLASSES FOR DG CARGO Which is already discussed in part 1</a:t>
            </a:r>
            <a:br>
              <a:rPr lang="en-US" dirty="0"/>
            </a:br>
            <a:br>
              <a:rPr lang="en-US" dirty="0"/>
            </a:br>
            <a:br>
              <a:rPr lang="en-US" dirty="0"/>
            </a:br>
            <a:br>
              <a:rPr lang="en-US" dirty="0"/>
            </a:br>
            <a:br>
              <a:rPr lang="en-US" dirty="0"/>
            </a:br>
            <a:br>
              <a:rPr lang="en-US" dirty="0"/>
            </a:br>
            <a:br>
              <a:rPr lang="en-US" dirty="0"/>
            </a:br>
            <a:br>
              <a:rPr lang="en-US" dirty="0"/>
            </a:br>
            <a:r>
              <a:rPr lang="en-US" dirty="0"/>
              <a:t>how many transport modes we have </a:t>
            </a:r>
            <a:br>
              <a:rPr lang="en-US" dirty="0"/>
            </a:br>
            <a:r>
              <a:rPr lang="en-US" dirty="0"/>
              <a:t>(1) air  (2) sea  (3) land </a:t>
            </a:r>
          </a:p>
        </p:txBody>
      </p:sp>
      <p:pic>
        <p:nvPicPr>
          <p:cNvPr id="5" name="Picture 2" descr="C:\Users\w10\Desktop\DG CARGO\©-Sonsam_24765310.jpg"/>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5713023" y="1126394"/>
            <a:ext cx="5003746" cy="28893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w10\Desktop\DG CARGO\downlo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2" y="1243584"/>
            <a:ext cx="5114645" cy="265499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w10\Desktop\DG CARGO\shutterstock_326572730_cherezof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8199" y="4098608"/>
            <a:ext cx="3636011" cy="2759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52125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803" y="98798"/>
            <a:ext cx="2706190" cy="523220"/>
          </a:xfrm>
          <a:prstGeom prst="rect">
            <a:avLst/>
          </a:prstGeom>
        </p:spPr>
        <p:txBody>
          <a:bodyPr wrap="none">
            <a:spAutoFit/>
          </a:bodyPr>
          <a:lstStyle/>
          <a:p>
            <a:r>
              <a:rPr lang="en-US" sz="2800" dirty="0"/>
              <a:t>Transportation</a:t>
            </a:r>
          </a:p>
        </p:txBody>
      </p:sp>
      <p:sp>
        <p:nvSpPr>
          <p:cNvPr id="6" name="Rectangle 5"/>
          <p:cNvSpPr/>
          <p:nvPr/>
        </p:nvSpPr>
        <p:spPr>
          <a:xfrm>
            <a:off x="205803" y="622019"/>
            <a:ext cx="6096000" cy="4524315"/>
          </a:xfrm>
          <a:prstGeom prst="rect">
            <a:avLst/>
          </a:prstGeom>
        </p:spPr>
        <p:txBody>
          <a:bodyPr>
            <a:spAutoFit/>
          </a:bodyPr>
          <a:lstStyle/>
          <a:p>
            <a:r>
              <a:rPr lang="en-US" dirty="0"/>
              <a:t>transportation of </a:t>
            </a:r>
            <a:r>
              <a:rPr lang="en-US" dirty="0">
                <a:hlinkClick r:id="rId2" tooltip="Hazardous materials"/>
              </a:rPr>
              <a:t>hazardous materials</a:t>
            </a:r>
            <a:r>
              <a:rPr lang="en-US" dirty="0"/>
              <a:t>. Its purpose is to "protect against the risks to life, property, and the environment that are inherent in the transportation of hazardous material Each person who offers transportation of hazardous materials must describe the material on accompanied shipping papers. The papers must include—</a:t>
            </a:r>
          </a:p>
          <a:p>
            <a:r>
              <a:rPr lang="en-US" dirty="0"/>
              <a:t>1 an identification number</a:t>
            </a:r>
          </a:p>
          <a:p>
            <a:r>
              <a:rPr lang="en-US" dirty="0"/>
              <a:t>2 a proper shipping name, identified in the Hazardous 3 Materials Table</a:t>
            </a:r>
          </a:p>
          <a:p>
            <a:r>
              <a:rPr lang="en-US" dirty="0"/>
              <a:t>4 the hazard class</a:t>
            </a:r>
          </a:p>
          <a:p>
            <a:r>
              <a:rPr lang="en-US" dirty="0"/>
              <a:t>5 the packing group, identified in Roman numerals</a:t>
            </a:r>
          </a:p>
          <a:p>
            <a:r>
              <a:rPr lang="en-US" dirty="0"/>
              <a:t>6 the total quantity of hazardous materials</a:t>
            </a:r>
          </a:p>
          <a:p>
            <a:r>
              <a:rPr lang="en-US" dirty="0"/>
              <a:t>7 the number and type of packages holding the      hazardous contents</a:t>
            </a:r>
          </a:p>
          <a:p>
            <a:endParaRPr lang="en-US" dirty="0"/>
          </a:p>
        </p:txBody>
      </p:sp>
      <p:pic>
        <p:nvPicPr>
          <p:cNvPr id="6147" name="Picture 3" descr="C:\Users\w10\Desktop\DG CARGO\container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1803" y="176522"/>
            <a:ext cx="18288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w10\Desktop\DG CARGO\container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0668" y="0"/>
            <a:ext cx="38100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w10\Desktop\DG CARGO\container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1446" y="2514601"/>
            <a:ext cx="3810000" cy="17240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w10\Desktop\DG CARGO\pick up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5518" y="4268870"/>
            <a:ext cx="3460300" cy="2316036"/>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w10\Desktop\DG CARGO\pick up.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9329" y="4609364"/>
            <a:ext cx="3222117" cy="208343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Users\w10\Desktop\DG CARGO\maxresdefault.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5803" y="4839990"/>
            <a:ext cx="3465140" cy="1949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202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880" y="135375"/>
            <a:ext cx="1826141" cy="646331"/>
          </a:xfrm>
          <a:prstGeom prst="rect">
            <a:avLst/>
          </a:prstGeom>
        </p:spPr>
        <p:txBody>
          <a:bodyPr wrap="none">
            <a:spAutoFit/>
          </a:bodyPr>
          <a:lstStyle/>
          <a:p>
            <a:r>
              <a:rPr lang="en-US" sz="3600" dirty="0"/>
              <a:t>Storage</a:t>
            </a:r>
          </a:p>
        </p:txBody>
      </p:sp>
      <p:pic>
        <p:nvPicPr>
          <p:cNvPr id="2052" name="Picture 4" descr="C:\Users\w10\Desktop\DG CARGO\112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70" y="781706"/>
            <a:ext cx="11429998" cy="5974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726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033" y="54865"/>
            <a:ext cx="1842171" cy="584775"/>
          </a:xfrm>
          <a:prstGeom prst="rect">
            <a:avLst/>
          </a:prstGeom>
          <a:noFill/>
        </p:spPr>
        <p:txBody>
          <a:bodyPr wrap="none" rtlCol="0">
            <a:spAutoFit/>
          </a:bodyPr>
          <a:lstStyle/>
          <a:p>
            <a:r>
              <a:rPr lang="en-US" sz="3200" dirty="0"/>
              <a:t>Loading </a:t>
            </a:r>
          </a:p>
        </p:txBody>
      </p:sp>
      <p:pic>
        <p:nvPicPr>
          <p:cNvPr id="3076" name="Picture 4" descr="C:\Users\w10\Desktop\DG CARGO\HS112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975" y="1"/>
            <a:ext cx="1450238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811978"/>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w10\Desktop\DG CARGO\ALLOW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p:cNvGraphicFramePr>
            <a:graphicFrameLocks noChangeAspect="1"/>
          </p:cNvGraphicFramePr>
          <p:nvPr>
            <p:extLst>
              <p:ext uri="{D42A27DB-BD31-4B8C-83A1-F6EECF244321}">
                <p14:modId xmlns:p14="http://schemas.microsoft.com/office/powerpoint/2010/main" val="610061178"/>
              </p:ext>
            </p:extLst>
          </p:nvPr>
        </p:nvGraphicFramePr>
        <p:xfrm>
          <a:off x="4297363" y="4370389"/>
          <a:ext cx="3781426" cy="582612"/>
        </p:xfrm>
        <a:graphic>
          <a:graphicData uri="http://schemas.openxmlformats.org/presentationml/2006/ole">
            <mc:AlternateContent xmlns:mc="http://schemas.openxmlformats.org/markup-compatibility/2006">
              <mc:Choice xmlns:v="urn:schemas-microsoft-com:vml" Requires="v">
                <p:oleObj name="Packager Shell Object" showAsIcon="1" r:id="rId4" imgW="3781800" imgH="582120" progId="Package">
                  <p:embed/>
                </p:oleObj>
              </mc:Choice>
              <mc:Fallback>
                <p:oleObj name="Packager Shell Object" showAsIcon="1" r:id="rId4" imgW="3781800" imgH="582120" progId="Package">
                  <p:embed/>
                  <p:pic>
                    <p:nvPicPr>
                      <p:cNvPr id="0" name=""/>
                      <p:cNvPicPr/>
                      <p:nvPr/>
                    </p:nvPicPr>
                    <p:blipFill>
                      <a:blip r:embed="rId5"/>
                      <a:stretch>
                        <a:fillRect/>
                      </a:stretch>
                    </p:blipFill>
                    <p:spPr>
                      <a:xfrm>
                        <a:off x="4297363" y="4370389"/>
                        <a:ext cx="3781426" cy="582612"/>
                      </a:xfrm>
                      <a:prstGeom prst="rect">
                        <a:avLst/>
                      </a:prstGeom>
                    </p:spPr>
                  </p:pic>
                </p:oleObj>
              </mc:Fallback>
            </mc:AlternateContent>
          </a:graphicData>
        </a:graphic>
      </p:graphicFrame>
    </p:spTree>
    <p:extLst>
      <p:ext uri="{BB962C8B-B14F-4D97-AF65-F5344CB8AC3E}">
        <p14:creationId xmlns:p14="http://schemas.microsoft.com/office/powerpoint/2010/main" val="2851456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w10\Desktop\DG CARGO\dg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 y="0"/>
            <a:ext cx="121919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67467"/>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E62607A0-21ED-42E1-96FE-BD1DB4C72ABB}" type="slidenum">
              <a:rPr lang="en-US" smtClean="0">
                <a:solidFill>
                  <a:prstClr val="black"/>
                </a:solidFill>
              </a:rPr>
              <a:pPr/>
              <a:t>25</a:t>
            </a:fld>
            <a:endParaRPr lang="en-US">
              <a:solidFill>
                <a:prstClr val="black"/>
              </a:solidFill>
            </a:endParaRPr>
          </a:p>
        </p:txBody>
      </p:sp>
      <p:pic>
        <p:nvPicPr>
          <p:cNvPr id="6146" name="Picture 2" descr="C:\Users\w10\Desktop\DG CARGO\dg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297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846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85849-EA67-4949-A614-307519572120}"/>
              </a:ext>
            </a:extLst>
          </p:cNvPr>
          <p:cNvSpPr>
            <a:spLocks noGrp="1"/>
          </p:cNvSpPr>
          <p:nvPr>
            <p:ph type="title"/>
          </p:nvPr>
        </p:nvSpPr>
        <p:spPr/>
        <p:txBody>
          <a:bodyPr/>
          <a:lstStyle/>
          <a:p>
            <a:r>
              <a:rPr lang="en-US" dirty="0"/>
              <a:t>FROM STAR OCEAN OPERATION TEAM</a:t>
            </a:r>
            <a:endParaRPr lang="en-AE" dirty="0"/>
          </a:p>
        </p:txBody>
      </p:sp>
      <p:pic>
        <p:nvPicPr>
          <p:cNvPr id="6" name="Content Placeholder 5" descr="A picture containing text&#10;&#10;Description automatically generated">
            <a:extLst>
              <a:ext uri="{FF2B5EF4-FFF2-40B4-BE49-F238E27FC236}">
                <a16:creationId xmlns:a16="http://schemas.microsoft.com/office/drawing/2014/main" id="{04BE2B8E-E03C-412A-8F59-7A249030540E}"/>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09600" y="1542787"/>
            <a:ext cx="8021169" cy="1886213"/>
          </a:xfrm>
        </p:spPr>
      </p:pic>
      <p:sp>
        <p:nvSpPr>
          <p:cNvPr id="4" name="Slide Number Placeholder 3">
            <a:extLst>
              <a:ext uri="{FF2B5EF4-FFF2-40B4-BE49-F238E27FC236}">
                <a16:creationId xmlns:a16="http://schemas.microsoft.com/office/drawing/2014/main" id="{A66AA5B0-B09D-4DBD-BEF0-0AA8A8110163}"/>
              </a:ext>
            </a:extLst>
          </p:cNvPr>
          <p:cNvSpPr>
            <a:spLocks noGrp="1"/>
          </p:cNvSpPr>
          <p:nvPr>
            <p:ph type="sldNum" sz="quarter" idx="15"/>
          </p:nvPr>
        </p:nvSpPr>
        <p:spPr/>
        <p:txBody>
          <a:bodyPr/>
          <a:lstStyle/>
          <a:p>
            <a:fld id="{E62607A0-21ED-42E1-96FE-BD1DB4C72ABB}"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055891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a:t>WHAT IS DANGEROUS GOOD ?</a:t>
            </a:r>
          </a:p>
          <a:p>
            <a:r>
              <a:rPr lang="en-US" dirty="0"/>
              <a:t> </a:t>
            </a:r>
          </a:p>
          <a:p>
            <a:endParaRPr lang="en-US" dirty="0"/>
          </a:p>
          <a:p>
            <a:r>
              <a:rPr lang="en-US" dirty="0"/>
              <a:t>Which things we are using on daily basis </a:t>
            </a:r>
          </a:p>
        </p:txBody>
      </p:sp>
      <p:sp>
        <p:nvSpPr>
          <p:cNvPr id="5" name="Slide Number Placeholder 4"/>
          <p:cNvSpPr>
            <a:spLocks noGrp="1"/>
          </p:cNvSpPr>
          <p:nvPr>
            <p:ph type="sldNum" sz="quarter" idx="15"/>
          </p:nvPr>
        </p:nvSpPr>
        <p:spPr/>
        <p:txBody>
          <a:bodyPr/>
          <a:lstStyle/>
          <a:p>
            <a:fld id="{E62607A0-21ED-42E1-96FE-BD1DB4C72ABB}" type="slidenum">
              <a:rPr lang="en-US" smtClean="0">
                <a:solidFill>
                  <a:prstClr val="black"/>
                </a:solidFill>
              </a:rPr>
              <a:pPr/>
              <a:t>3</a:t>
            </a:fld>
            <a:endParaRPr lang="en-US">
              <a:solidFill>
                <a:prstClr val="black"/>
              </a:solidFill>
            </a:endParaRPr>
          </a:p>
        </p:txBody>
      </p:sp>
      <p:pic>
        <p:nvPicPr>
          <p:cNvPr id="4098" name="Picture 2" descr="C:\Users\w10\Desktop\DG CARGO\Opasne-rob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038083"/>
            <a:ext cx="5048251" cy="39528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w10\Desktop\DG CARGO\2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8251" y="2038083"/>
            <a:ext cx="5852160" cy="415604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w10\Desktop\DG CARGO\Captu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0653" y="304728"/>
            <a:ext cx="4421822" cy="1733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8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descr="C:\Users\w10\Desktop\DG CARGO\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833" y="-55753"/>
            <a:ext cx="7028773" cy="404069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w10\Desktop\DG CARGO\p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834" y="4315968"/>
            <a:ext cx="3605620" cy="2542032"/>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w10\Desktop\DG CARGO\HiddenDG_600x400-978x65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3007" y="374428"/>
            <a:ext cx="4770501" cy="318033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Users\w10\Desktop\DG CARGO\Electricity-Use-1yopqu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9012" y="3755947"/>
            <a:ext cx="3938268" cy="2985781"/>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C:\Users\w10\Desktop\DG CARGO\alc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40162" y="3755946"/>
            <a:ext cx="3372718" cy="2985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61255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593" y="128016"/>
            <a:ext cx="11612880" cy="4308872"/>
          </a:xfrm>
          <a:prstGeom prst="rect">
            <a:avLst/>
          </a:prstGeom>
          <a:noFill/>
        </p:spPr>
        <p:txBody>
          <a:bodyPr wrap="square" rtlCol="0">
            <a:spAutoFit/>
          </a:bodyPr>
          <a:lstStyle/>
          <a:p>
            <a:r>
              <a:rPr lang="en-US" sz="4000" b="1" dirty="0"/>
              <a:t>Why we call it dangerous Goods (DG)?</a:t>
            </a:r>
          </a:p>
          <a:p>
            <a:endParaRPr lang="en-US" dirty="0"/>
          </a:p>
          <a:p>
            <a:r>
              <a:rPr lang="en-US" sz="2000" b="1" dirty="0"/>
              <a:t>Dangerous goods</a:t>
            </a:r>
            <a:r>
              <a:rPr lang="en-US" sz="2000" dirty="0"/>
              <a:t>, abbreviated </a:t>
            </a:r>
            <a:r>
              <a:rPr lang="en-US" sz="2000" b="1" dirty="0"/>
              <a:t>DG</a:t>
            </a:r>
            <a:r>
              <a:rPr lang="en-US" sz="2000" dirty="0"/>
              <a:t>, are substances that when transported are a risk to health, safety, </a:t>
            </a:r>
          </a:p>
          <a:p>
            <a:r>
              <a:rPr lang="en-US" sz="2000" dirty="0"/>
              <a:t>property or the </a:t>
            </a:r>
            <a:r>
              <a:rPr lang="en-US" sz="2000" dirty="0">
                <a:solidFill>
                  <a:schemeClr val="tx1">
                    <a:lumMod val="50000"/>
                    <a:lumOff val="50000"/>
                  </a:schemeClr>
                </a:solidFill>
                <a:hlinkClick r:id="rId3" tooltip="Natural environment"/>
              </a:rPr>
              <a:t>environment</a:t>
            </a:r>
            <a:r>
              <a:rPr lang="en-US" sz="2000" dirty="0">
                <a:solidFill>
                  <a:schemeClr val="tx1">
                    <a:lumMod val="50000"/>
                    <a:lumOff val="50000"/>
                  </a:schemeClr>
                </a:solidFill>
              </a:rPr>
              <a:t>.</a:t>
            </a:r>
            <a:endParaRPr lang="en-US" sz="2000" dirty="0"/>
          </a:p>
          <a:p>
            <a:r>
              <a:rPr lang="en-US" sz="2000" dirty="0"/>
              <a:t>That’s why international communities called it DG </a:t>
            </a:r>
          </a:p>
          <a:p>
            <a:endParaRPr lang="en-US" sz="3600" dirty="0"/>
          </a:p>
          <a:p>
            <a:r>
              <a:rPr lang="en-US" sz="3200" dirty="0"/>
              <a:t>* To move this cargo from 1 place to another we have al lot of requirements </a:t>
            </a:r>
          </a:p>
          <a:p>
            <a:endParaRPr lang="en-US" sz="3600" dirty="0"/>
          </a:p>
        </p:txBody>
      </p:sp>
      <p:pic>
        <p:nvPicPr>
          <p:cNvPr id="3076" name="Picture 4" descr="C:\Users\w10\Desktop\DG CARGO\A-B-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608" y="3955162"/>
            <a:ext cx="11155680" cy="12096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w10\Desktop\DG CARGO\shutterstock_326572730_cherezof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1683" y="5164837"/>
            <a:ext cx="6729982" cy="1655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25288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quarter" idx="1"/>
          </p:nvPr>
        </p:nvSpPr>
        <p:spPr>
          <a:xfrm>
            <a:off x="310896" y="384049"/>
            <a:ext cx="11558016" cy="6236207"/>
          </a:xfrm>
        </p:spPr>
        <p:style>
          <a:lnRef idx="2">
            <a:schemeClr val="accent1"/>
          </a:lnRef>
          <a:fillRef idx="1">
            <a:schemeClr val="lt1"/>
          </a:fillRef>
          <a:effectRef idx="0">
            <a:schemeClr val="accent1"/>
          </a:effectRef>
          <a:fontRef idx="minor">
            <a:schemeClr val="dk1"/>
          </a:fontRef>
        </p:style>
        <p:txBody>
          <a:bodyPr>
            <a:normAutofit/>
          </a:bodyPr>
          <a:lstStyle/>
          <a:p>
            <a:r>
              <a:rPr lang="en-US" b="1" dirty="0"/>
              <a:t>Applicability</a:t>
            </a:r>
            <a:r>
              <a:rPr lang="en-US" dirty="0"/>
              <a:t> - (shipper and operator responsibilities)</a:t>
            </a:r>
          </a:p>
          <a:p>
            <a:r>
              <a:rPr lang="en-US" b="1" dirty="0"/>
              <a:t>Limitations</a:t>
            </a:r>
            <a:r>
              <a:rPr lang="en-US" dirty="0"/>
              <a:t> - (forbidden and hidden goods, storage and transport quantities, transport by post, transport by passengers/crew)</a:t>
            </a:r>
          </a:p>
          <a:p>
            <a:r>
              <a:rPr lang="en-US" b="1" dirty="0"/>
              <a:t>Classification</a:t>
            </a:r>
            <a:r>
              <a:rPr lang="en-US" dirty="0"/>
              <a:t> - (explosives, gases, flammable, toxic, oxidizing, radioactive  corrosive and multiple hazard material)</a:t>
            </a:r>
          </a:p>
          <a:p>
            <a:r>
              <a:rPr lang="en-US" b="1" dirty="0"/>
              <a:t>Packing Instructions</a:t>
            </a:r>
            <a:r>
              <a:rPr lang="en-US" dirty="0"/>
              <a:t> - ( DG cargo &amp; High danger and low danger)</a:t>
            </a:r>
          </a:p>
          <a:p>
            <a:r>
              <a:rPr lang="en-US" b="1" dirty="0"/>
              <a:t>Packaging Specifications</a:t>
            </a:r>
            <a:r>
              <a:rPr lang="en-US" dirty="0"/>
              <a:t> - (inner, UN, construction and testing, limited quantity)</a:t>
            </a:r>
          </a:p>
          <a:p>
            <a:r>
              <a:rPr lang="en-US" b="1" dirty="0"/>
              <a:t>Documentation</a:t>
            </a:r>
            <a:r>
              <a:rPr lang="en-US" dirty="0"/>
              <a:t> - (shipper’s declaration, air waybill)</a:t>
            </a:r>
          </a:p>
          <a:p>
            <a:r>
              <a:rPr lang="en-US" b="1" dirty="0"/>
              <a:t>Handling</a:t>
            </a:r>
            <a:r>
              <a:rPr lang="en-US" dirty="0"/>
              <a:t> - (storage, loading, inspection, information provision.)</a:t>
            </a:r>
          </a:p>
          <a:p>
            <a:endParaRPr lang="en-US" dirty="0"/>
          </a:p>
        </p:txBody>
      </p:sp>
      <p:sp>
        <p:nvSpPr>
          <p:cNvPr id="3" name="Slide Number Placeholder 2"/>
          <p:cNvSpPr>
            <a:spLocks noGrp="1"/>
          </p:cNvSpPr>
          <p:nvPr>
            <p:ph type="sldNum" sz="quarter" idx="15"/>
          </p:nvPr>
        </p:nvSpPr>
        <p:spPr/>
        <p:txBody>
          <a:bodyPr/>
          <a:lstStyle/>
          <a:p>
            <a:fld id="{E62607A0-21ED-42E1-96FE-BD1DB4C72AB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226155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p:cNvSpPr>
            <a:spLocks noGrp="1"/>
          </p:cNvSpPr>
          <p:nvPr>
            <p:ph type="title"/>
          </p:nvPr>
        </p:nvSpPr>
        <p:spPr>
          <a:xfrm>
            <a:off x="609600" y="274638"/>
            <a:ext cx="9956800" cy="584898"/>
          </a:xfrm>
        </p:spPr>
        <p:txBody>
          <a:bodyPr>
            <a:normAutofit/>
          </a:bodyPr>
          <a:lstStyle/>
          <a:p>
            <a:r>
              <a:rPr lang="en-US" b="1" dirty="0"/>
              <a:t>shipper and operator responsibilities</a:t>
            </a:r>
          </a:p>
        </p:txBody>
      </p:sp>
      <p:sp>
        <p:nvSpPr>
          <p:cNvPr id="14" name="Content Placeholder 1"/>
          <p:cNvSpPr>
            <a:spLocks noGrp="1"/>
          </p:cNvSpPr>
          <p:nvPr>
            <p:ph sz="quarter" idx="1"/>
          </p:nvPr>
        </p:nvSpPr>
        <p:spPr>
          <a:xfrm>
            <a:off x="609600" y="877824"/>
            <a:ext cx="9956800" cy="2304288"/>
          </a:xfrm>
        </p:spPr>
        <p:txBody>
          <a:bodyPr>
            <a:normAutofit/>
          </a:bodyPr>
          <a:lstStyle/>
          <a:p>
            <a:r>
              <a:rPr lang="en-US" dirty="0"/>
              <a:t>A </a:t>
            </a:r>
            <a:r>
              <a:rPr lang="en-US" b="1" dirty="0"/>
              <a:t>shipper</a:t>
            </a:r>
            <a:r>
              <a:rPr lang="en-US" dirty="0"/>
              <a:t> must comply with the current regulations and must ensure that all documentary requirements are followed and that the packaging meets the requirements for shipment by air and sea. The </a:t>
            </a:r>
            <a:r>
              <a:rPr lang="en-US" b="1" dirty="0"/>
              <a:t>shipper</a:t>
            </a:r>
            <a:r>
              <a:rPr lang="en-US" dirty="0"/>
              <a:t> is also responsible for ensuring that maximum net quantities of the </a:t>
            </a:r>
            <a:r>
              <a:rPr lang="en-US" b="1" dirty="0"/>
              <a:t>dangerous substances</a:t>
            </a:r>
            <a:r>
              <a:rPr lang="en-US" dirty="0"/>
              <a:t> are not exceeded.</a:t>
            </a:r>
          </a:p>
          <a:p>
            <a:endParaRPr lang="en-US" dirty="0"/>
          </a:p>
          <a:p>
            <a:pPr marL="0" indent="0">
              <a:buNone/>
            </a:pPr>
            <a:endParaRPr lang="en-US" dirty="0"/>
          </a:p>
        </p:txBody>
      </p:sp>
      <p:sp>
        <p:nvSpPr>
          <p:cNvPr id="10" name="Rectangle 9"/>
          <p:cNvSpPr/>
          <p:nvPr/>
        </p:nvSpPr>
        <p:spPr>
          <a:xfrm>
            <a:off x="153647" y="3059668"/>
            <a:ext cx="12559849" cy="3477875"/>
          </a:xfrm>
          <a:prstGeom prst="rect">
            <a:avLst/>
          </a:prstGeom>
        </p:spPr>
        <p:txBody>
          <a:bodyPr wrap="none">
            <a:spAutoFit/>
          </a:bodyPr>
          <a:lstStyle/>
          <a:p>
            <a:r>
              <a:rPr lang="en-US" sz="2400" b="1" dirty="0"/>
              <a:t>Hidden dangerous goods storage and transport quantities</a:t>
            </a:r>
          </a:p>
          <a:p>
            <a:endParaRPr lang="en-US" sz="2000" dirty="0"/>
          </a:p>
          <a:p>
            <a:r>
              <a:rPr lang="en-US" sz="2000" dirty="0"/>
              <a:t>Cargo declared under a general description may contain hazardous articles that not apparent.</a:t>
            </a:r>
          </a:p>
          <a:p>
            <a:r>
              <a:rPr lang="en-US" sz="2000" dirty="0"/>
              <a:t>In absence of proper classification, marking and labeling it becomes very difficult to identify there goods.</a:t>
            </a:r>
          </a:p>
          <a:p>
            <a:r>
              <a:rPr lang="en-US" sz="2000" dirty="0"/>
              <a:t>Such items can be too dangerous for the safety of flight and occupants.</a:t>
            </a:r>
          </a:p>
          <a:p>
            <a:r>
              <a:rPr lang="en-US" sz="2000" dirty="0"/>
              <a:t>Hidden dangerous goods are found in many items which are declared under generic description </a:t>
            </a:r>
          </a:p>
          <a:p>
            <a:r>
              <a:rPr lang="en-US" sz="2000" dirty="0"/>
              <a:t>such as automobile parts, medicines, households </a:t>
            </a:r>
            <a:r>
              <a:rPr lang="en-US" sz="2000" dirty="0" err="1"/>
              <a:t>etc</a:t>
            </a:r>
            <a:endParaRPr lang="en-US" sz="2000" dirty="0"/>
          </a:p>
          <a:p>
            <a:endParaRPr lang="en-US" sz="2000" dirty="0"/>
          </a:p>
          <a:p>
            <a:endParaRPr lang="en-US" sz="2000" dirty="0"/>
          </a:p>
          <a:p>
            <a:endParaRPr lang="en-US" dirty="0"/>
          </a:p>
          <a:p>
            <a:endParaRPr lang="en-US" dirty="0"/>
          </a:p>
        </p:txBody>
      </p:sp>
    </p:spTree>
    <p:extLst>
      <p:ext uri="{BB962C8B-B14F-4D97-AF65-F5344CB8AC3E}">
        <p14:creationId xmlns:p14="http://schemas.microsoft.com/office/powerpoint/2010/main" val="3445091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760" y="73153"/>
            <a:ext cx="11349582" cy="4524315"/>
          </a:xfrm>
          <a:prstGeom prst="rect">
            <a:avLst/>
          </a:prstGeom>
          <a:noFill/>
        </p:spPr>
        <p:txBody>
          <a:bodyPr wrap="none" rtlCol="0">
            <a:spAutoFit/>
          </a:bodyPr>
          <a:lstStyle/>
          <a:p>
            <a:r>
              <a:rPr lang="en-US" sz="2000" b="1" dirty="0"/>
              <a:t>Excepted Quantities</a:t>
            </a:r>
          </a:p>
          <a:p>
            <a:r>
              <a:rPr lang="en-US" sz="2000" dirty="0"/>
              <a:t>Very small quantities of dangerous in certain classes </a:t>
            </a:r>
            <a:r>
              <a:rPr lang="en-US" sz="2000" dirty="0" err="1"/>
              <a:t>varfing</a:t>
            </a:r>
            <a:r>
              <a:rPr lang="en-US" sz="2000" dirty="0"/>
              <a:t> from a minimum of 1gm/ml to </a:t>
            </a:r>
          </a:p>
          <a:p>
            <a:r>
              <a:rPr lang="en-US" sz="2000" dirty="0"/>
              <a:t>a maximum of 1kg/L Can safely be transported under this provision. </a:t>
            </a:r>
          </a:p>
          <a:p>
            <a:endParaRPr lang="en-US" dirty="0"/>
          </a:p>
          <a:p>
            <a:endParaRPr lang="en-US" dirty="0"/>
          </a:p>
          <a:p>
            <a:r>
              <a:rPr lang="en-US" sz="2400" b="1" dirty="0"/>
              <a:t>Transport by Post</a:t>
            </a:r>
          </a:p>
          <a:p>
            <a:r>
              <a:rPr lang="en-US" sz="2400" dirty="0"/>
              <a:t>The universal postal union convention forbids the carriage of dangerous goods </a:t>
            </a:r>
          </a:p>
          <a:p>
            <a:r>
              <a:rPr lang="en-US" sz="2400" dirty="0"/>
              <a:t>in mail expect for:</a:t>
            </a:r>
          </a:p>
          <a:p>
            <a:pPr marL="285750" indent="-285750">
              <a:buFont typeface="Wingdings" pitchFamily="2" charset="2"/>
              <a:buChar char="v"/>
            </a:pPr>
            <a:r>
              <a:rPr lang="en-US" sz="2400" dirty="0"/>
              <a:t>Some infectious substances, with dry ice as coolant.</a:t>
            </a:r>
          </a:p>
          <a:p>
            <a:pPr marL="285750" indent="-285750">
              <a:buFont typeface="Wingdings" pitchFamily="2" charset="2"/>
              <a:buChar char="v"/>
            </a:pPr>
            <a:r>
              <a:rPr lang="en-US" sz="2400" dirty="0"/>
              <a:t>Some patient specimens </a:t>
            </a:r>
          </a:p>
          <a:p>
            <a:pPr marL="285750" indent="-285750">
              <a:buFont typeface="Wingdings" pitchFamily="2" charset="2"/>
              <a:buChar char="v"/>
            </a:pPr>
            <a:r>
              <a:rPr lang="en-US" sz="2400" dirty="0"/>
              <a:t>Radioactive material having very low activity</a:t>
            </a:r>
          </a:p>
          <a:p>
            <a:pPr marL="285750" indent="-285750">
              <a:buFont typeface="Wingdings" pitchFamily="2" charset="2"/>
              <a:buChar char="v"/>
            </a:pPr>
            <a:r>
              <a:rPr lang="en-US" sz="2400" dirty="0"/>
              <a:t>Lithium Lon </a:t>
            </a:r>
          </a:p>
          <a:p>
            <a:pPr marL="285750" indent="-285750">
              <a:buFont typeface="Wingdings" pitchFamily="2" charset="2"/>
              <a:buChar char="v"/>
            </a:pPr>
            <a:r>
              <a:rPr lang="en-US" sz="2400" dirty="0"/>
              <a:t>Lithium metal. </a:t>
            </a:r>
          </a:p>
        </p:txBody>
      </p:sp>
    </p:spTree>
    <p:extLst>
      <p:ext uri="{BB962C8B-B14F-4D97-AF65-F5344CB8AC3E}">
        <p14:creationId xmlns:p14="http://schemas.microsoft.com/office/powerpoint/2010/main" val="2529669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508837" y="5774404"/>
            <a:ext cx="2133600" cy="261610"/>
          </a:xfrm>
          <a:prstGeom prst="rect">
            <a:avLst/>
          </a:prstGeom>
          <a:noFill/>
        </p:spPr>
        <p:txBody>
          <a:bodyPr wrap="square" rtlCol="0">
            <a:spAutoFit/>
          </a:bodyPr>
          <a:lstStyle/>
          <a:p>
            <a:r>
              <a:rPr lang="en-US" sz="1100" dirty="0">
                <a:solidFill>
                  <a:prstClr val="black"/>
                </a:solidFill>
              </a:rPr>
              <a:t> </a:t>
            </a:r>
          </a:p>
        </p:txBody>
      </p:sp>
      <p:sp>
        <p:nvSpPr>
          <p:cNvPr id="15" name="Rectangle 14"/>
          <p:cNvSpPr/>
          <p:nvPr/>
        </p:nvSpPr>
        <p:spPr>
          <a:xfrm>
            <a:off x="128016" y="164593"/>
            <a:ext cx="11521440" cy="4524315"/>
          </a:xfrm>
          <a:prstGeom prst="rect">
            <a:avLst/>
          </a:prstGeom>
        </p:spPr>
        <p:txBody>
          <a:bodyPr wrap="square">
            <a:spAutoFit/>
          </a:bodyPr>
          <a:lstStyle/>
          <a:p>
            <a:pPr fontAlgn="t"/>
            <a:r>
              <a:rPr lang="en-US" sz="2400" b="1" dirty="0"/>
              <a:t>Transport by passenger flights </a:t>
            </a:r>
          </a:p>
          <a:p>
            <a:pPr fontAlgn="t"/>
            <a:endParaRPr lang="en-US" sz="2400" dirty="0"/>
          </a:p>
          <a:p>
            <a:pPr fontAlgn="t"/>
            <a:r>
              <a:rPr lang="en-US" sz="2400" dirty="0"/>
              <a:t>In the shipping of dangerous goods by air are included:  </a:t>
            </a:r>
            <a:br>
              <a:rPr lang="en-US" sz="2400" dirty="0"/>
            </a:br>
            <a:r>
              <a:rPr lang="en-US" sz="2400" dirty="0"/>
              <a:t>Explosives;</a:t>
            </a:r>
          </a:p>
          <a:p>
            <a:pPr fontAlgn="t"/>
            <a:r>
              <a:rPr lang="en-US" sz="2400" dirty="0"/>
              <a:t>Gases;</a:t>
            </a:r>
          </a:p>
          <a:p>
            <a:pPr fontAlgn="t"/>
            <a:r>
              <a:rPr lang="en-US" sz="2400" dirty="0"/>
              <a:t>Flammable liquids and solids;</a:t>
            </a:r>
          </a:p>
          <a:p>
            <a:pPr fontAlgn="t"/>
            <a:r>
              <a:rPr lang="en-US" sz="2400" dirty="0"/>
              <a:t>Corrosive substances;</a:t>
            </a:r>
          </a:p>
          <a:p>
            <a:pPr fontAlgn="t"/>
            <a:r>
              <a:rPr lang="en-US" sz="2400" dirty="0"/>
              <a:t>Oxidizing substances and organic peroxides;</a:t>
            </a:r>
          </a:p>
          <a:p>
            <a:pPr fontAlgn="t"/>
            <a:r>
              <a:rPr lang="en-US" sz="2400" dirty="0"/>
              <a:t>Toxic and infectious substances;</a:t>
            </a:r>
          </a:p>
          <a:p>
            <a:pPr fontAlgn="t"/>
            <a:r>
              <a:rPr lang="en-US" sz="2400" dirty="0"/>
              <a:t>Radioactive material with low activity.</a:t>
            </a:r>
          </a:p>
          <a:p>
            <a:pPr fontAlgn="t"/>
            <a:r>
              <a:rPr lang="en-US" sz="2400" dirty="0"/>
              <a:t>Corrosives;</a:t>
            </a:r>
          </a:p>
          <a:p>
            <a:pPr fontAlgn="t"/>
            <a:r>
              <a:rPr lang="en-US" sz="2400" dirty="0"/>
              <a:t>Magnetized materials and miscellaneous dangerous goods.</a:t>
            </a:r>
          </a:p>
        </p:txBody>
      </p:sp>
    </p:spTree>
    <p:extLst>
      <p:ext uri="{BB962C8B-B14F-4D97-AF65-F5344CB8AC3E}">
        <p14:creationId xmlns:p14="http://schemas.microsoft.com/office/powerpoint/2010/main" val="8127009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2574</TotalTime>
  <Words>1085</Words>
  <Application>Microsoft Office PowerPoint</Application>
  <PresentationFormat>Widescreen</PresentationFormat>
  <Paragraphs>145</Paragraphs>
  <Slides>26</Slides>
  <Notes>23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4" baseType="lpstr">
      <vt:lpstr>Albertus MT Lt</vt:lpstr>
      <vt:lpstr>Arial</vt:lpstr>
      <vt:lpstr>Calibri</vt:lpstr>
      <vt:lpstr>Century Schoolbook</vt:lpstr>
      <vt:lpstr>Wingdings</vt:lpstr>
      <vt:lpstr>Wingdings 2</vt:lpstr>
      <vt:lpstr>Oriel</vt:lpstr>
      <vt:lpstr>Packager Shell Object</vt:lpstr>
      <vt:lpstr> </vt:lpstr>
      <vt:lpstr>9 CLASSES FOR DG CARGO Which is already discussed in part 1        how many transport modes we have  (1) air  (2) sea  (3) land </vt:lpstr>
      <vt:lpstr>PowerPoint Presentation</vt:lpstr>
      <vt:lpstr>PowerPoint Presentation</vt:lpstr>
      <vt:lpstr>PowerPoint Presentation</vt:lpstr>
      <vt:lpstr>PowerPoint Presentation</vt:lpstr>
      <vt:lpstr>shipper and operator responsibilities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FROM STAR OCEAN OPERATION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noel aradanas</dc:creator>
  <cp:lastModifiedBy>star ocean</cp:lastModifiedBy>
  <cp:revision>70</cp:revision>
  <cp:lastPrinted>2020-11-09T12:41:27Z</cp:lastPrinted>
  <dcterms:created xsi:type="dcterms:W3CDTF">2017-06-28T13:56:00Z</dcterms:created>
  <dcterms:modified xsi:type="dcterms:W3CDTF">2021-08-08T06:57:24Z</dcterms:modified>
</cp:coreProperties>
</file>